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3"/>
  </p:sldMasterIdLst>
  <p:notesMasterIdLst>
    <p:notesMasterId r:id="rId7"/>
  </p:notesMasterIdLst>
  <p:handoutMasterIdLst>
    <p:handoutMasterId r:id="rId133"/>
  </p:handoutMasterIdLst>
  <p:sldIdLst>
    <p:sldId id="1154" r:id="rId4"/>
    <p:sldId id="1155" r:id="rId5"/>
    <p:sldId id="988" r:id="rId6"/>
    <p:sldId id="686" r:id="rId8"/>
    <p:sldId id="989" r:id="rId9"/>
    <p:sldId id="990" r:id="rId10"/>
    <p:sldId id="991" r:id="rId11"/>
    <p:sldId id="992" r:id="rId12"/>
    <p:sldId id="993" r:id="rId13"/>
    <p:sldId id="994" r:id="rId14"/>
    <p:sldId id="995" r:id="rId15"/>
    <p:sldId id="996" r:id="rId16"/>
    <p:sldId id="997" r:id="rId17"/>
    <p:sldId id="998" r:id="rId18"/>
    <p:sldId id="999" r:id="rId19"/>
    <p:sldId id="1001" r:id="rId20"/>
    <p:sldId id="1003" r:id="rId21"/>
    <p:sldId id="1005" r:id="rId22"/>
    <p:sldId id="1006" r:id="rId23"/>
    <p:sldId id="1007" r:id="rId24"/>
    <p:sldId id="1008" r:id="rId25"/>
    <p:sldId id="1009" r:id="rId26"/>
    <p:sldId id="1010" r:id="rId27"/>
    <p:sldId id="1011" r:id="rId28"/>
    <p:sldId id="1014" r:id="rId29"/>
    <p:sldId id="1012" r:id="rId30"/>
    <p:sldId id="1013" r:id="rId31"/>
    <p:sldId id="1015" r:id="rId32"/>
    <p:sldId id="1016" r:id="rId33"/>
    <p:sldId id="1017" r:id="rId34"/>
    <p:sldId id="1018" r:id="rId35"/>
    <p:sldId id="1019" r:id="rId36"/>
    <p:sldId id="1056" r:id="rId37"/>
    <p:sldId id="666" r:id="rId38"/>
    <p:sldId id="667" r:id="rId39"/>
    <p:sldId id="356" r:id="rId40"/>
    <p:sldId id="605" r:id="rId41"/>
    <p:sldId id="376" r:id="rId42"/>
    <p:sldId id="377" r:id="rId43"/>
    <p:sldId id="384" r:id="rId44"/>
    <p:sldId id="609" r:id="rId45"/>
    <p:sldId id="728" r:id="rId46"/>
    <p:sldId id="729" r:id="rId47"/>
    <p:sldId id="730" r:id="rId48"/>
    <p:sldId id="731" r:id="rId49"/>
    <p:sldId id="754" r:id="rId50"/>
    <p:sldId id="755" r:id="rId51"/>
    <p:sldId id="758" r:id="rId52"/>
    <p:sldId id="759" r:id="rId53"/>
    <p:sldId id="773" r:id="rId54"/>
    <p:sldId id="774" r:id="rId55"/>
    <p:sldId id="775" r:id="rId56"/>
    <p:sldId id="776" r:id="rId57"/>
    <p:sldId id="777" r:id="rId58"/>
    <p:sldId id="778" r:id="rId59"/>
    <p:sldId id="794" r:id="rId60"/>
    <p:sldId id="795" r:id="rId61"/>
    <p:sldId id="796" r:id="rId62"/>
    <p:sldId id="797" r:id="rId63"/>
    <p:sldId id="800" r:id="rId64"/>
    <p:sldId id="801" r:id="rId65"/>
    <p:sldId id="806" r:id="rId66"/>
    <p:sldId id="807" r:id="rId67"/>
    <p:sldId id="847" r:id="rId68"/>
    <p:sldId id="848" r:id="rId69"/>
    <p:sldId id="1020" r:id="rId70"/>
    <p:sldId id="1021" r:id="rId71"/>
    <p:sldId id="1022" r:id="rId72"/>
    <p:sldId id="1024" r:id="rId73"/>
    <p:sldId id="1026" r:id="rId74"/>
    <p:sldId id="1027" r:id="rId75"/>
    <p:sldId id="1156" r:id="rId76"/>
    <p:sldId id="1157" r:id="rId77"/>
    <p:sldId id="1028" r:id="rId78"/>
    <p:sldId id="1030" r:id="rId79"/>
    <p:sldId id="1032" r:id="rId80"/>
    <p:sldId id="1033" r:id="rId81"/>
    <p:sldId id="1158" r:id="rId82"/>
    <p:sldId id="1159" r:id="rId83"/>
    <p:sldId id="1160" r:id="rId84"/>
    <p:sldId id="1161" r:id="rId85"/>
    <p:sldId id="1162" r:id="rId86"/>
    <p:sldId id="1034" r:id="rId87"/>
    <p:sldId id="1035" r:id="rId88"/>
    <p:sldId id="1038" r:id="rId89"/>
    <p:sldId id="1055" r:id="rId90"/>
    <p:sldId id="879" r:id="rId91"/>
    <p:sldId id="880" r:id="rId92"/>
    <p:sldId id="891" r:id="rId93"/>
    <p:sldId id="892" r:id="rId94"/>
    <p:sldId id="895" r:id="rId95"/>
    <p:sldId id="896" r:id="rId96"/>
    <p:sldId id="897" r:id="rId97"/>
    <p:sldId id="898" r:id="rId98"/>
    <p:sldId id="914" r:id="rId99"/>
    <p:sldId id="915" r:id="rId100"/>
    <p:sldId id="916" r:id="rId101"/>
    <p:sldId id="917" r:id="rId102"/>
    <p:sldId id="922" r:id="rId103"/>
    <p:sldId id="923" r:id="rId104"/>
    <p:sldId id="924" r:id="rId105"/>
    <p:sldId id="925" r:id="rId106"/>
    <p:sldId id="963" r:id="rId107"/>
    <p:sldId id="964" r:id="rId108"/>
    <p:sldId id="968" r:id="rId109"/>
    <p:sldId id="969" r:id="rId110"/>
    <p:sldId id="980" r:id="rId111"/>
    <p:sldId id="981" r:id="rId112"/>
    <p:sldId id="1044" r:id="rId113"/>
    <p:sldId id="1045" r:id="rId114"/>
    <p:sldId id="1046" r:id="rId115"/>
    <p:sldId id="1047" r:id="rId116"/>
    <p:sldId id="1048" r:id="rId117"/>
    <p:sldId id="1049" r:id="rId118"/>
    <p:sldId id="1163" r:id="rId119"/>
    <p:sldId id="1050" r:id="rId120"/>
    <p:sldId id="1053" r:id="rId121"/>
    <p:sldId id="1164" r:id="rId122"/>
    <p:sldId id="1051" r:id="rId123"/>
    <p:sldId id="1052" r:id="rId124"/>
    <p:sldId id="1054" r:id="rId125"/>
    <p:sldId id="1057" r:id="rId126"/>
    <p:sldId id="1058" r:id="rId127"/>
    <p:sldId id="1059" r:id="rId128"/>
    <p:sldId id="1060" r:id="rId129"/>
    <p:sldId id="1061" r:id="rId130"/>
    <p:sldId id="1062" r:id="rId131"/>
    <p:sldId id="1063" r:id="rId132"/>
  </p:sldIdLst>
  <p:sldSz cx="9144000" cy="5143500" type="screen16x9"/>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initials="M"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7E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83" autoAdjust="0"/>
    <p:restoredTop sz="76842" autoAdjust="0"/>
  </p:normalViewPr>
  <p:slideViewPr>
    <p:cSldViewPr>
      <p:cViewPr>
        <p:scale>
          <a:sx n="100" d="100"/>
          <a:sy n="100" d="100"/>
        </p:scale>
        <p:origin x="776" y="56"/>
      </p:cViewPr>
      <p:guideLst>
        <p:guide orient="horz" pos="1625"/>
        <p:guide pos="2800"/>
      </p:guideLst>
    </p:cSldViewPr>
  </p:slideViewPr>
  <p:outlineViewPr>
    <p:cViewPr>
      <p:scale>
        <a:sx n="33" d="100"/>
        <a:sy n="33" d="100"/>
      </p:scale>
      <p:origin x="0" y="14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5.xml"/><Relationship Id="rId98" Type="http://schemas.openxmlformats.org/officeDocument/2006/relationships/slide" Target="slides/slide94.xml"/><Relationship Id="rId97" Type="http://schemas.openxmlformats.org/officeDocument/2006/relationships/slide" Target="slides/slide93.xml"/><Relationship Id="rId96" Type="http://schemas.openxmlformats.org/officeDocument/2006/relationships/slide" Target="slides/slide92.xml"/><Relationship Id="rId95" Type="http://schemas.openxmlformats.org/officeDocument/2006/relationships/slide" Target="slides/slide91.xml"/><Relationship Id="rId94" Type="http://schemas.openxmlformats.org/officeDocument/2006/relationships/slide" Target="slides/slide90.xml"/><Relationship Id="rId93" Type="http://schemas.openxmlformats.org/officeDocument/2006/relationships/slide" Target="slides/slide89.xml"/><Relationship Id="rId92" Type="http://schemas.openxmlformats.org/officeDocument/2006/relationships/slide" Target="slides/slide88.xml"/><Relationship Id="rId91" Type="http://schemas.openxmlformats.org/officeDocument/2006/relationships/slide" Target="slides/slide87.xml"/><Relationship Id="rId90" Type="http://schemas.openxmlformats.org/officeDocument/2006/relationships/slide" Target="slides/slide86.xml"/><Relationship Id="rId9" Type="http://schemas.openxmlformats.org/officeDocument/2006/relationships/slide" Target="slides/slide5.xml"/><Relationship Id="rId89" Type="http://schemas.openxmlformats.org/officeDocument/2006/relationships/slide" Target="slides/slide85.xml"/><Relationship Id="rId88" Type="http://schemas.openxmlformats.org/officeDocument/2006/relationships/slide" Target="slides/slide84.xml"/><Relationship Id="rId87" Type="http://schemas.openxmlformats.org/officeDocument/2006/relationships/slide" Target="slides/slide83.xml"/><Relationship Id="rId86" Type="http://schemas.openxmlformats.org/officeDocument/2006/relationships/slide" Target="slides/slide82.xml"/><Relationship Id="rId85" Type="http://schemas.openxmlformats.org/officeDocument/2006/relationships/slide" Target="slides/slide81.xml"/><Relationship Id="rId84" Type="http://schemas.openxmlformats.org/officeDocument/2006/relationships/slide" Target="slides/slide80.xml"/><Relationship Id="rId83" Type="http://schemas.openxmlformats.org/officeDocument/2006/relationships/slide" Target="slides/slide79.xml"/><Relationship Id="rId82" Type="http://schemas.openxmlformats.org/officeDocument/2006/relationships/slide" Target="slides/slide78.xml"/><Relationship Id="rId81" Type="http://schemas.openxmlformats.org/officeDocument/2006/relationships/slide" Target="slides/slide77.xml"/><Relationship Id="rId80" Type="http://schemas.openxmlformats.org/officeDocument/2006/relationships/slide" Target="slides/slide76.xml"/><Relationship Id="rId8" Type="http://schemas.openxmlformats.org/officeDocument/2006/relationships/slide" Target="slides/slide4.xml"/><Relationship Id="rId79" Type="http://schemas.openxmlformats.org/officeDocument/2006/relationships/slide" Target="slides/slide75.xml"/><Relationship Id="rId78" Type="http://schemas.openxmlformats.org/officeDocument/2006/relationships/slide" Target="slides/slide74.xml"/><Relationship Id="rId77" Type="http://schemas.openxmlformats.org/officeDocument/2006/relationships/slide" Target="slides/slide73.xml"/><Relationship Id="rId76" Type="http://schemas.openxmlformats.org/officeDocument/2006/relationships/slide" Target="slides/slide72.xml"/><Relationship Id="rId75" Type="http://schemas.openxmlformats.org/officeDocument/2006/relationships/slide" Target="slides/slide71.xml"/><Relationship Id="rId74" Type="http://schemas.openxmlformats.org/officeDocument/2006/relationships/slide" Target="slides/slide70.xml"/><Relationship Id="rId73" Type="http://schemas.openxmlformats.org/officeDocument/2006/relationships/slide" Target="slides/slide69.xml"/><Relationship Id="rId72" Type="http://schemas.openxmlformats.org/officeDocument/2006/relationships/slide" Target="slides/slide68.xml"/><Relationship Id="rId71" Type="http://schemas.openxmlformats.org/officeDocument/2006/relationships/slide" Target="slides/slide67.xml"/><Relationship Id="rId70" Type="http://schemas.openxmlformats.org/officeDocument/2006/relationships/slide" Target="slides/slide66.xml"/><Relationship Id="rId7" Type="http://schemas.openxmlformats.org/officeDocument/2006/relationships/notesMaster" Target="notesMasters/notesMaster1.xml"/><Relationship Id="rId69" Type="http://schemas.openxmlformats.org/officeDocument/2006/relationships/slide" Target="slides/slide65.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3.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7" Type="http://schemas.openxmlformats.org/officeDocument/2006/relationships/commentAuthors" Target="commentAuthors.xml"/><Relationship Id="rId136" Type="http://schemas.openxmlformats.org/officeDocument/2006/relationships/tableStyles" Target="tableStyles.xml"/><Relationship Id="rId135" Type="http://schemas.openxmlformats.org/officeDocument/2006/relationships/viewProps" Target="viewProps.xml"/><Relationship Id="rId134" Type="http://schemas.openxmlformats.org/officeDocument/2006/relationships/presProps" Target="presProps.xml"/><Relationship Id="rId133" Type="http://schemas.openxmlformats.org/officeDocument/2006/relationships/handoutMaster" Target="handoutMasters/handoutMaster1.xml"/><Relationship Id="rId132" Type="http://schemas.openxmlformats.org/officeDocument/2006/relationships/slide" Target="slides/slide128.xml"/><Relationship Id="rId131" Type="http://schemas.openxmlformats.org/officeDocument/2006/relationships/slide" Target="slides/slide127.xml"/><Relationship Id="rId130" Type="http://schemas.openxmlformats.org/officeDocument/2006/relationships/slide" Target="slides/slide126.xml"/><Relationship Id="rId13" Type="http://schemas.openxmlformats.org/officeDocument/2006/relationships/slide" Target="slides/slide9.xml"/><Relationship Id="rId129" Type="http://schemas.openxmlformats.org/officeDocument/2006/relationships/slide" Target="slides/slide125.xml"/><Relationship Id="rId128" Type="http://schemas.openxmlformats.org/officeDocument/2006/relationships/slide" Target="slides/slide124.xml"/><Relationship Id="rId127" Type="http://schemas.openxmlformats.org/officeDocument/2006/relationships/slide" Target="slides/slide123.xml"/><Relationship Id="rId126" Type="http://schemas.openxmlformats.org/officeDocument/2006/relationships/slide" Target="slides/slide122.xml"/><Relationship Id="rId125" Type="http://schemas.openxmlformats.org/officeDocument/2006/relationships/slide" Target="slides/slide121.xml"/><Relationship Id="rId124" Type="http://schemas.openxmlformats.org/officeDocument/2006/relationships/slide" Target="slides/slide120.xml"/><Relationship Id="rId123" Type="http://schemas.openxmlformats.org/officeDocument/2006/relationships/slide" Target="slides/slide119.xml"/><Relationship Id="rId122" Type="http://schemas.openxmlformats.org/officeDocument/2006/relationships/slide" Target="slides/slide118.xml"/><Relationship Id="rId121" Type="http://schemas.openxmlformats.org/officeDocument/2006/relationships/slide" Target="slides/slide117.xml"/><Relationship Id="rId120" Type="http://schemas.openxmlformats.org/officeDocument/2006/relationships/slide" Target="slides/slide116.xml"/><Relationship Id="rId12" Type="http://schemas.openxmlformats.org/officeDocument/2006/relationships/slide" Target="slides/slide8.xml"/><Relationship Id="rId119" Type="http://schemas.openxmlformats.org/officeDocument/2006/relationships/slide" Target="slides/slide115.xml"/><Relationship Id="rId118" Type="http://schemas.openxmlformats.org/officeDocument/2006/relationships/slide" Target="slides/slide114.xml"/><Relationship Id="rId117" Type="http://schemas.openxmlformats.org/officeDocument/2006/relationships/slide" Target="slides/slide113.xml"/><Relationship Id="rId116" Type="http://schemas.openxmlformats.org/officeDocument/2006/relationships/slide" Target="slides/slide112.xml"/><Relationship Id="rId115" Type="http://schemas.openxmlformats.org/officeDocument/2006/relationships/slide" Target="slides/slide111.xml"/><Relationship Id="rId114" Type="http://schemas.openxmlformats.org/officeDocument/2006/relationships/slide" Target="slides/slide110.xml"/><Relationship Id="rId113" Type="http://schemas.openxmlformats.org/officeDocument/2006/relationships/slide" Target="slides/slide109.xml"/><Relationship Id="rId112" Type="http://schemas.openxmlformats.org/officeDocument/2006/relationships/slide" Target="slides/slide108.xml"/><Relationship Id="rId111" Type="http://schemas.openxmlformats.org/officeDocument/2006/relationships/slide" Target="slides/slide107.xml"/><Relationship Id="rId110" Type="http://schemas.openxmlformats.org/officeDocument/2006/relationships/slide" Target="slides/slide106.xml"/><Relationship Id="rId11" Type="http://schemas.openxmlformats.org/officeDocument/2006/relationships/slide" Target="slides/slide7.xml"/><Relationship Id="rId109" Type="http://schemas.openxmlformats.org/officeDocument/2006/relationships/slide" Target="slides/slide105.xml"/><Relationship Id="rId108" Type="http://schemas.openxmlformats.org/officeDocument/2006/relationships/slide" Target="slides/slide104.xml"/><Relationship Id="rId107" Type="http://schemas.openxmlformats.org/officeDocument/2006/relationships/slide" Target="slides/slide103.xml"/><Relationship Id="rId106" Type="http://schemas.openxmlformats.org/officeDocument/2006/relationships/slide" Target="slides/slide102.xml"/><Relationship Id="rId105" Type="http://schemas.openxmlformats.org/officeDocument/2006/relationships/slide" Target="slides/slide101.xml"/><Relationship Id="rId104" Type="http://schemas.openxmlformats.org/officeDocument/2006/relationships/slide" Target="slides/slide100.xml"/><Relationship Id="rId103" Type="http://schemas.openxmlformats.org/officeDocument/2006/relationships/slide" Target="slides/slide99.xml"/><Relationship Id="rId102" Type="http://schemas.openxmlformats.org/officeDocument/2006/relationships/slide" Target="slides/slide98.xml"/><Relationship Id="rId101" Type="http://schemas.openxmlformats.org/officeDocument/2006/relationships/slide" Target="slides/slide97.xml"/><Relationship Id="rId100" Type="http://schemas.openxmlformats.org/officeDocument/2006/relationships/slide" Target="slides/slide96.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buFont typeface="Arial" panose="020B0604020202020204" pitchFamily="34" charset="0"/>
              <a:buNone/>
              <a:defRPr sz="1200" noProof="1"/>
            </a:lvl1pPr>
          </a:lstStyle>
          <a:p>
            <a:pPr>
              <a:defRPr/>
            </a:pPr>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hangingPunct="1">
              <a:buFont typeface="Arial" panose="020B0604020202020204" pitchFamily="34" charset="0"/>
              <a:buNone/>
              <a:defRPr sz="1200" noProof="1"/>
            </a:lvl1pPr>
          </a:lstStyle>
          <a:p>
            <a:pPr>
              <a:defRPr/>
            </a:pPr>
            <a:fld id="{E5E04628-869A-4AA2-9AAF-69EC623DF0E2}" type="datetimeFigureOut">
              <a:rPr lang="zh-CN" altLang="en-US"/>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hangingPunct="1">
              <a:buFont typeface="Arial" panose="020B0604020202020204" pitchFamily="34" charset="0"/>
              <a:buNone/>
              <a:defRPr sz="1200" noProof="1"/>
            </a:lvl1pPr>
          </a:lstStyle>
          <a:p>
            <a:pPr>
              <a:defRPr/>
            </a:pPr>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eaLnBrk="1" hangingPunct="1">
              <a:buFont typeface="Arial" panose="020B0604020202020204" pitchFamily="34" charset="0"/>
              <a:buNone/>
              <a:defRPr sz="1200" noProof="1"/>
            </a:lvl1pPr>
          </a:lstStyle>
          <a:p>
            <a:pPr>
              <a:defRPr/>
            </a:pPr>
            <a:fld id="{16907279-F616-4B1F-BB2E-F1A95EA424AD}" type="slidenum">
              <a:rPr lang="zh-CN" altLang="en-US"/>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buFont typeface="Arial" panose="020B0604020202020204" pitchFamily="34" charset="0"/>
              <a:buNone/>
              <a:defRPr sz="1200" noProof="1"/>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hangingPunct="1">
              <a:buFont typeface="Arial" panose="020B0604020202020204" pitchFamily="34" charset="0"/>
              <a:buNone/>
              <a:defRPr sz="1200" noProof="1"/>
            </a:lvl1pPr>
          </a:lstStyle>
          <a:p>
            <a:pPr>
              <a:defRPr/>
            </a:pPr>
            <a:fld id="{B08E1157-0C03-4963-9341-3D2D65E88EA3}" type="datetimeFigureOut">
              <a:rPr lang="zh-CN" altLang="en-US"/>
            </a:fld>
            <a:endParaRPr lang="zh-CN" altLang="en-US"/>
          </a:p>
        </p:txBody>
      </p:sp>
      <p:sp>
        <p:nvSpPr>
          <p:cNvPr id="14340" name="幻灯片图像占位符 3"/>
          <p:cNvSpPr>
            <a:spLocks noGrp="1" noRot="1" noChangeAspect="1" noChangeArrowheads="1"/>
          </p:cNvSpPr>
          <p:nvPr>
            <p:ph type="sldImg" idx="4294967295"/>
          </p:nvPr>
        </p:nvSpPr>
        <p:spPr bwMode="auto">
          <a:xfrm>
            <a:off x="685800" y="1143000"/>
            <a:ext cx="5486400" cy="3086100"/>
          </a:xfrm>
          <a:prstGeom prst="rect">
            <a:avLst/>
          </a:prstGeom>
          <a:noFill/>
          <a:ln w="12700">
            <a:solidFill>
              <a:srgbClr val="000000"/>
            </a:solidFill>
            <a:round/>
          </a:ln>
          <a:extLst>
            <a:ext uri="{909E8E84-426E-40DD-AFC4-6F175D3DCCD1}">
              <a14:hiddenFill xmlns:a14="http://schemas.microsoft.com/office/drawing/2010/main">
                <a:solidFill>
                  <a:srgbClr val="FFFFFF"/>
                </a:solidFill>
              </a14:hiddenFill>
            </a:ext>
          </a:extLst>
        </p:spPr>
      </p:sp>
      <p:sp>
        <p:nvSpPr>
          <p:cNvPr id="3077" name="备注占位符 4"/>
          <p:cNvSpPr>
            <a:spLocks noGrp="1" noChangeArrowheads="1"/>
          </p:cNvSpPr>
          <p:nvPr>
            <p:ph type="body" sz="quarter" idx="9"/>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hangingPunct="1">
              <a:buFont typeface="Arial" panose="020B0604020202020204" pitchFamily="34" charset="0"/>
              <a:buNone/>
              <a:defRPr sz="1200" noProof="1"/>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hangingPunct="1">
              <a:buFont typeface="Arial" panose="020B0604020202020204" pitchFamily="34" charset="0"/>
              <a:buNone/>
              <a:defRPr sz="1200" noProof="1"/>
            </a:lvl1pPr>
          </a:lstStyle>
          <a:p>
            <a:pPr>
              <a:defRPr/>
            </a:pPr>
            <a:fld id="{2941C713-7373-432C-BE35-A835E433DE62}"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1200" kern="1200">
        <a:solidFill>
          <a:schemeClr val="tx1"/>
        </a:solidFill>
        <a:latin typeface="+mn-lt"/>
        <a:ea typeface="+mn-ea"/>
        <a:cs typeface="+mn-cs"/>
      </a:defRPr>
    </a:lvl1pPr>
    <a:lvl2pPr marL="457200" algn="l" rtl="0" eaLnBrk="0" fontAlgn="base" hangingPunct="0">
      <a:spcBef>
        <a:spcPct val="0"/>
      </a:spcBef>
      <a:spcAft>
        <a:spcPct val="0"/>
      </a:spcAft>
      <a:defRPr sz="1200" kern="1200">
        <a:solidFill>
          <a:schemeClr val="tx1"/>
        </a:solidFill>
        <a:latin typeface="+mn-lt"/>
        <a:ea typeface="+mn-ea"/>
        <a:cs typeface="+mn-cs"/>
      </a:defRPr>
    </a:lvl2pPr>
    <a:lvl3pPr marL="914400" algn="l" rtl="0" eaLnBrk="0" fontAlgn="base" hangingPunct="0">
      <a:spcBef>
        <a:spcPct val="0"/>
      </a:spcBef>
      <a:spcAft>
        <a:spcPct val="0"/>
      </a:spcAft>
      <a:defRPr sz="1200" kern="1200">
        <a:solidFill>
          <a:schemeClr val="tx1"/>
        </a:solidFill>
        <a:latin typeface="+mn-lt"/>
        <a:ea typeface="+mn-ea"/>
        <a:cs typeface="+mn-cs"/>
      </a:defRPr>
    </a:lvl3pPr>
    <a:lvl4pPr marL="1371600" algn="l" rtl="0" eaLnBrk="0" fontAlgn="base" hangingPunct="0">
      <a:spcBef>
        <a:spcPct val="0"/>
      </a:spcBef>
      <a:spcAft>
        <a:spcPct val="0"/>
      </a:spcAft>
      <a:defRPr sz="1200" kern="1200">
        <a:solidFill>
          <a:schemeClr val="tx1"/>
        </a:solidFill>
        <a:latin typeface="+mn-lt"/>
        <a:ea typeface="+mn-ea"/>
        <a:cs typeface="+mn-cs"/>
      </a:defRPr>
    </a:lvl4pPr>
    <a:lvl5pPr marL="1828800" algn="l" rtl="0" eaLnBrk="0" fontAlgn="base" hangingPunct="0">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9.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1.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2.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3.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4.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5.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7.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8.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3.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4.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5.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6.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1" name="幻灯片图像占位符 1"/>
          <p:cNvSpPr>
            <a:spLocks noGrp="1" noRot="1" noChangeAspect="1" noChangeArrowheads="1" noTextEdit="1"/>
          </p:cNvSpPr>
          <p:nvPr>
            <p:ph type="sldImg" idx="4294967295"/>
          </p:nvPr>
        </p:nvSpPr>
        <p:spPr>
          <a:ln>
            <a:miter lim="800000"/>
          </a:ln>
        </p:spPr>
      </p:sp>
      <p:sp>
        <p:nvSpPr>
          <p:cNvPr id="168962" name="文本占位符 2"/>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zh-CN" smtClean="0">
                <a:solidFill>
                  <a:srgbClr val="000000"/>
                </a:solidFill>
                <a:latin typeface="GWGATR+ç­çº¿"/>
                <a:sym typeface="宋体" panose="02010600030101010101" pitchFamily="2" charset="-122"/>
              </a:rPr>
              <a:t>体词：名词、代词等</a:t>
            </a:r>
            <a:endParaRPr lang="zh-CN" altLang="zh-CN" smtClean="0">
              <a:solidFill>
                <a:srgbClr val="000000"/>
              </a:solidFill>
              <a:latin typeface="GWGATR+ç­çº¿"/>
              <a:sym typeface="宋体" panose="02010600030101010101" pitchFamily="2" charset="-122"/>
            </a:endParaRPr>
          </a:p>
          <a:p>
            <a:pPr eaLnBrk="1" hangingPunct="1"/>
            <a:r>
              <a:rPr lang="zh-CN" altLang="zh-CN" smtClean="0">
                <a:solidFill>
                  <a:srgbClr val="000000"/>
                </a:solidFill>
                <a:latin typeface="GWGATR+ç­çº¿"/>
                <a:sym typeface="宋体" panose="02010600030101010101" pitchFamily="2" charset="-122"/>
              </a:rPr>
              <a:t>英语里动词还能分为及物动词、不及物动词，不及物动词还可以接着往下分。</a:t>
            </a:r>
            <a:endParaRPr lang="zh-CN" altLang="zh-CN" smtClean="0">
              <a:solidFill>
                <a:srgbClr val="000000"/>
              </a:solidFill>
              <a:latin typeface="GWGATR+ç­çº¿"/>
              <a:sym typeface="宋体" panose="02010600030101010101" pitchFamily="2" charset="-122"/>
            </a:endParaRPr>
          </a:p>
          <a:p>
            <a:pPr eaLnBrk="1" hangingPunct="1"/>
            <a:r>
              <a:rPr lang="zh-CN" altLang="zh-CN" smtClean="0">
                <a:solidFill>
                  <a:srgbClr val="000000"/>
                </a:solidFill>
                <a:latin typeface="GWGATR+ç­çº¿"/>
                <a:sym typeface="宋体" panose="02010600030101010101" pitchFamily="2" charset="-122"/>
              </a:rPr>
              <a:t>体词（如小明、我、桌子）和谓词（开心、玩耍））</a:t>
            </a:r>
            <a:endParaRPr lang="zh-CN" altLang="zh-CN" smtClean="0">
              <a:solidFill>
                <a:srgbClr val="000000"/>
              </a:solidFill>
              <a:latin typeface="GWGATR+ç­çº¿"/>
              <a:sym typeface="宋体" panose="02010600030101010101" pitchFamily="2" charset="-122"/>
            </a:endParaRPr>
          </a:p>
          <a:p>
            <a:pPr eaLnBrk="1" hangingPunct="1"/>
            <a:endParaRPr lang="zh-CN" altLang="en-US" smtClean="0"/>
          </a:p>
          <a:p>
            <a:pPr eaLnBrk="1" hangingPunct="1"/>
            <a:r>
              <a:rPr lang="zh-CN" altLang="en-US" smtClean="0"/>
              <a:t>像是桌子、人这是典型的名词；买，读，看这是典型的动词。</a:t>
            </a:r>
            <a:endParaRPr lang="zh-CN" altLang="en-US" smtClean="0"/>
          </a:p>
          <a:p>
            <a:pPr eaLnBrk="1" hangingPunct="1"/>
            <a:r>
              <a:rPr lang="zh-CN" altLang="en-US" smtClean="0"/>
              <a:t>但是像</a:t>
            </a:r>
            <a:r>
              <a:rPr lang="en-US" altLang="zh-CN" smtClean="0"/>
              <a:t>fire</a:t>
            </a:r>
            <a:r>
              <a:rPr lang="zh-CN" altLang="en-US" smtClean="0"/>
              <a:t>就属于跨类的，既是名词火，又是动词点火。</a:t>
            </a:r>
            <a:endParaRPr lang="zh-CN" altLang="en-US" smtClean="0"/>
          </a:p>
          <a:p>
            <a:pPr eaLnBrk="1" hangingPunct="1"/>
            <a:r>
              <a:rPr lang="zh-CN" altLang="en-US" smtClean="0"/>
              <a:t>机械、科学、青春，一般看做名词，但偶尔跨形容词。</a:t>
            </a:r>
            <a:endParaRPr lang="zh-CN" altLang="en-US" smtClean="0"/>
          </a:p>
          <a:p>
            <a:pPr eaLnBrk="1" hangingPunct="1"/>
            <a:r>
              <a:rPr lang="zh-CN" altLang="en-US" smtClean="0"/>
              <a:t>学习、批评、调查跨动词和名词，学习外语，政治学习。意义差不多。</a:t>
            </a:r>
            <a:endParaRPr lang="zh-CN" altLang="en-US" smtClean="0"/>
          </a:p>
          <a:p>
            <a:pPr eaLnBrk="1" hangingPunct="1"/>
            <a:endParaRPr lang="zh-CN" altLang="en-US" smtClean="0"/>
          </a:p>
        </p:txBody>
      </p:sp>
      <p:sp>
        <p:nvSpPr>
          <p:cNvPr id="16896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E831D2CA-F4DD-4818-B353-1F24D96B4168}" type="slidenum">
              <a:rPr altLang="en-US" smtClean="0">
                <a:solidFill>
                  <a:srgbClr val="000000"/>
                </a:solidFill>
              </a:rPr>
            </a:fld>
            <a:endParaRPr lang="zh-CN" altLang="en-US" smtClean="0">
              <a:solidFill>
                <a:srgbClr val="000000"/>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09" name="幻灯片图像占位符 1"/>
          <p:cNvSpPr>
            <a:spLocks noGrp="1" noRot="1" noChangeAspect="1" noChangeArrowheads="1" noTextEdit="1"/>
          </p:cNvSpPr>
          <p:nvPr>
            <p:ph type="sldImg" idx="4294967295"/>
          </p:nvPr>
        </p:nvSpPr>
        <p:spPr>
          <a:ln>
            <a:miter lim="800000"/>
          </a:ln>
        </p:spPr>
      </p:sp>
      <p:sp>
        <p:nvSpPr>
          <p:cNvPr id="171010" name="文本占位符 2"/>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zh-CN" smtClean="0">
                <a:solidFill>
                  <a:srgbClr val="000000"/>
                </a:solidFill>
                <a:latin typeface="GWGATR+ç­çº¿"/>
                <a:sym typeface="宋体" panose="02010600030101010101" pitchFamily="2" charset="-122"/>
              </a:rPr>
              <a:t>体词：名词、代词等</a:t>
            </a:r>
            <a:endParaRPr lang="zh-CN" altLang="zh-CN" smtClean="0">
              <a:solidFill>
                <a:srgbClr val="000000"/>
              </a:solidFill>
              <a:latin typeface="GWGATR+ç­çº¿"/>
              <a:sym typeface="宋体" panose="02010600030101010101" pitchFamily="2" charset="-122"/>
            </a:endParaRPr>
          </a:p>
          <a:p>
            <a:pPr eaLnBrk="1" hangingPunct="1"/>
            <a:r>
              <a:rPr lang="zh-CN" altLang="zh-CN" smtClean="0">
                <a:solidFill>
                  <a:srgbClr val="000000"/>
                </a:solidFill>
                <a:latin typeface="GWGATR+ç­çº¿"/>
                <a:sym typeface="宋体" panose="02010600030101010101" pitchFamily="2" charset="-122"/>
              </a:rPr>
              <a:t>英语里动词还能分为及物动词、不及物动词，不及物动词还可以接着往下分。</a:t>
            </a:r>
            <a:endParaRPr lang="zh-CN" altLang="zh-CN" smtClean="0">
              <a:solidFill>
                <a:srgbClr val="000000"/>
              </a:solidFill>
              <a:latin typeface="GWGATR+ç­çº¿"/>
              <a:sym typeface="宋体" panose="02010600030101010101" pitchFamily="2" charset="-122"/>
            </a:endParaRPr>
          </a:p>
          <a:p>
            <a:pPr eaLnBrk="1" hangingPunct="1"/>
            <a:r>
              <a:rPr lang="zh-CN" altLang="zh-CN" smtClean="0">
                <a:solidFill>
                  <a:srgbClr val="000000"/>
                </a:solidFill>
                <a:latin typeface="GWGATR+ç­çº¿"/>
                <a:sym typeface="宋体" panose="02010600030101010101" pitchFamily="2" charset="-122"/>
              </a:rPr>
              <a:t>体词（如小明、我、桌子）和谓词（开心、玩耍））</a:t>
            </a:r>
            <a:endParaRPr lang="zh-CN" altLang="zh-CN" smtClean="0">
              <a:solidFill>
                <a:srgbClr val="000000"/>
              </a:solidFill>
              <a:latin typeface="GWGATR+ç­çº¿"/>
              <a:sym typeface="宋体" panose="02010600030101010101" pitchFamily="2" charset="-122"/>
            </a:endParaRPr>
          </a:p>
          <a:p>
            <a:pPr eaLnBrk="1" hangingPunct="1"/>
            <a:endParaRPr lang="zh-CN" altLang="en-US" smtClean="0"/>
          </a:p>
          <a:p>
            <a:pPr eaLnBrk="1" hangingPunct="1"/>
            <a:r>
              <a:rPr lang="zh-CN" altLang="en-US" smtClean="0"/>
              <a:t>像是桌子、人这是典型的名词；买，读，看这是典型的动词。</a:t>
            </a:r>
            <a:endParaRPr lang="zh-CN" altLang="en-US" smtClean="0"/>
          </a:p>
          <a:p>
            <a:pPr eaLnBrk="1" hangingPunct="1"/>
            <a:r>
              <a:rPr lang="zh-CN" altLang="en-US" smtClean="0"/>
              <a:t>但是像</a:t>
            </a:r>
            <a:r>
              <a:rPr lang="en-US" altLang="zh-CN" smtClean="0"/>
              <a:t>fire</a:t>
            </a:r>
            <a:r>
              <a:rPr lang="zh-CN" altLang="en-US" smtClean="0"/>
              <a:t>就属于跨类的，既是名词火，又是动词点火。</a:t>
            </a:r>
            <a:endParaRPr lang="zh-CN" altLang="en-US" smtClean="0"/>
          </a:p>
          <a:p>
            <a:pPr eaLnBrk="1" hangingPunct="1"/>
            <a:r>
              <a:rPr lang="zh-CN" altLang="en-US" smtClean="0"/>
              <a:t>机械、科学、青春，一般看做名词，但偶尔跨形容词。</a:t>
            </a:r>
            <a:endParaRPr lang="zh-CN" altLang="en-US" smtClean="0"/>
          </a:p>
          <a:p>
            <a:pPr eaLnBrk="1" hangingPunct="1"/>
            <a:r>
              <a:rPr lang="zh-CN" altLang="en-US" smtClean="0"/>
              <a:t>学习、批评、调查跨动词和名词，学习外语，政治学习。意义差不多。</a:t>
            </a:r>
            <a:endParaRPr lang="zh-CN" altLang="en-US" smtClean="0"/>
          </a:p>
          <a:p>
            <a:pPr eaLnBrk="1" hangingPunct="1"/>
            <a:endParaRPr lang="zh-CN" altLang="en-US" smtClean="0"/>
          </a:p>
        </p:txBody>
      </p:sp>
      <p:sp>
        <p:nvSpPr>
          <p:cNvPr id="17101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20C9848A-E2BC-45D6-BF3B-1910C0198CB6}" type="slidenum">
              <a:rPr altLang="en-US" smtClean="0">
                <a:solidFill>
                  <a:srgbClr val="000000"/>
                </a:solidFill>
              </a:rPr>
            </a:fld>
            <a:endParaRPr lang="zh-CN" altLang="en-US" smtClean="0">
              <a:solidFill>
                <a:srgbClr val="000000"/>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49" name="幻灯片图像占位符 1"/>
          <p:cNvSpPr>
            <a:spLocks noGrp="1" noRot="1" noChangeArrowheads="1" noTextEdit="1"/>
          </p:cNvSpPr>
          <p:nvPr>
            <p:ph type="sldImg" idx="4294967295"/>
          </p:nvPr>
        </p:nvSpPr>
        <p:spPr>
          <a:ln>
            <a:miter lim="800000"/>
          </a:ln>
        </p:spPr>
      </p:sp>
      <p:sp>
        <p:nvSpPr>
          <p:cNvPr id="181250" name="文本占位符 2"/>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sym typeface="宋体" panose="02010600030101010101" pitchFamily="2" charset="-122"/>
            </a:endParaRPr>
          </a:p>
        </p:txBody>
      </p:sp>
      <p:sp>
        <p:nvSpPr>
          <p:cNvPr id="18125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E3E7D643-227A-D047-A13D-AF7AE970D7D5}" type="slidenum">
              <a:rPr altLang="en-US">
                <a:solidFill>
                  <a:srgbClr val="000000"/>
                </a:solidFill>
              </a:rPr>
            </a:fld>
            <a:endParaRPr altLang="en-US">
              <a:solidFill>
                <a:srgbClr val="000000"/>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7" name="幻灯片图像占位符 1"/>
          <p:cNvSpPr>
            <a:spLocks noGrp="1" noRot="1" noChangeArrowheads="1" noTextEdit="1"/>
          </p:cNvSpPr>
          <p:nvPr>
            <p:ph type="sldImg" idx="4294967295"/>
          </p:nvPr>
        </p:nvSpPr>
        <p:spPr>
          <a:ln>
            <a:miter lim="800000"/>
          </a:ln>
        </p:spPr>
      </p:sp>
      <p:sp>
        <p:nvSpPr>
          <p:cNvPr id="183298" name="文本占位符 2"/>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sym typeface="宋体" panose="02010600030101010101" pitchFamily="2" charset="-122"/>
            </a:endParaRPr>
          </a:p>
        </p:txBody>
      </p:sp>
      <p:sp>
        <p:nvSpPr>
          <p:cNvPr id="18329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697A9E15-C39B-E840-9402-E8A5A5BD2F8A}" type="slidenum">
              <a:rPr altLang="en-US">
                <a:solidFill>
                  <a:srgbClr val="000000"/>
                </a:solidFill>
              </a:rPr>
            </a:fld>
            <a:endParaRPr altLang="en-US">
              <a:solidFill>
                <a:srgbClr val="000000"/>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5" name="幻灯片图像占位符 1"/>
          <p:cNvSpPr>
            <a:spLocks noGrp="1" noRot="1" noChangeArrowheads="1" noTextEdit="1"/>
          </p:cNvSpPr>
          <p:nvPr>
            <p:ph type="sldImg" idx="4294967295"/>
          </p:nvPr>
        </p:nvSpPr>
        <p:spPr>
          <a:ln>
            <a:miter lim="800000"/>
          </a:ln>
        </p:spPr>
      </p:sp>
      <p:sp>
        <p:nvSpPr>
          <p:cNvPr id="185346" name="文本占位符 2"/>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sym typeface="宋体" panose="02010600030101010101" pitchFamily="2" charset="-122"/>
            </a:endParaRPr>
          </a:p>
        </p:txBody>
      </p:sp>
      <p:sp>
        <p:nvSpPr>
          <p:cNvPr id="18534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B4FD12C6-F50B-0A47-A279-086EA5973746}" type="slidenum">
              <a:rPr altLang="en-US">
                <a:solidFill>
                  <a:srgbClr val="000000"/>
                </a:solidFill>
              </a:rPr>
            </a:fld>
            <a:endParaRPr altLang="en-US">
              <a:solidFill>
                <a:srgbClr val="000000"/>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3" name="幻灯片图像占位符 1"/>
          <p:cNvSpPr>
            <a:spLocks noGrp="1" noRot="1" noChangeArrowheads="1" noTextEdit="1"/>
          </p:cNvSpPr>
          <p:nvPr>
            <p:ph type="sldImg" idx="4294967295"/>
          </p:nvPr>
        </p:nvSpPr>
        <p:spPr>
          <a:ln>
            <a:miter lim="800000"/>
          </a:ln>
        </p:spPr>
      </p:sp>
      <p:sp>
        <p:nvSpPr>
          <p:cNvPr id="187394" name="文本占位符 2"/>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sym typeface="宋体" panose="02010600030101010101" pitchFamily="2" charset="-122"/>
            </a:endParaRPr>
          </a:p>
        </p:txBody>
      </p:sp>
      <p:sp>
        <p:nvSpPr>
          <p:cNvPr id="187395"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A3311CEF-37E2-FF4C-B3E1-996ECC6D838A}" type="slidenum">
              <a:rPr altLang="en-US">
                <a:solidFill>
                  <a:srgbClr val="000000"/>
                </a:solidFill>
              </a:rPr>
            </a:fld>
            <a:endParaRPr altLang="en-US">
              <a:solidFill>
                <a:srgbClr val="000000"/>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幻灯片图像占位符 1"/>
          <p:cNvSpPr>
            <a:spLocks noGrp="1" noRot="1" noChangeAspect="1" noTextEdit="1"/>
          </p:cNvSpPr>
          <p:nvPr>
            <p:ph type="sldImg"/>
          </p:nvPr>
        </p:nvSpPr>
        <p:spPr/>
      </p:sp>
      <p:sp>
        <p:nvSpPr>
          <p:cNvPr id="88066" name="备注占位符 2"/>
          <p:cNvSpPr>
            <a:spLocks noGrp="1"/>
          </p:cNvSpPr>
          <p:nvPr>
            <p:ph type="body" idx="1"/>
          </p:nvPr>
        </p:nvSpPr>
        <p:spPr>
          <a:noFill/>
        </p:spPr>
        <p:txBody>
          <a:bodyPr/>
          <a:lstStyle/>
          <a:p>
            <a:endParaRPr lang="zh-CN" altLang="en-US"/>
          </a:p>
        </p:txBody>
      </p:sp>
      <p:sp>
        <p:nvSpPr>
          <p:cNvPr id="88067"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45069B05-8207-B84F-8945-DB8D0D9E0770}" type="slidenum">
              <a:rPr altLang="en-US">
                <a:solidFill>
                  <a:srgbClr val="000000"/>
                </a:solidFill>
              </a:rPr>
            </a:fld>
            <a:endParaRPr altLang="en-US">
              <a:solidFill>
                <a:srgbClr val="000000"/>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幻灯片图像占位符 1"/>
          <p:cNvSpPr>
            <a:spLocks noGrp="1" noRot="1" noChangeAspect="1" noTextEdit="1"/>
          </p:cNvSpPr>
          <p:nvPr>
            <p:ph type="sldImg"/>
          </p:nvPr>
        </p:nvSpPr>
        <p:spPr/>
      </p:sp>
      <p:sp>
        <p:nvSpPr>
          <p:cNvPr id="90114" name="备注占位符 2"/>
          <p:cNvSpPr>
            <a:spLocks noGrp="1"/>
          </p:cNvSpPr>
          <p:nvPr>
            <p:ph type="body" idx="1"/>
          </p:nvPr>
        </p:nvSpPr>
        <p:spPr>
          <a:noFill/>
        </p:spPr>
        <p:txBody>
          <a:bodyPr/>
          <a:lstStyle/>
          <a:p>
            <a:endParaRPr lang="zh-CN" altLang="en-US"/>
          </a:p>
        </p:txBody>
      </p:sp>
      <p:sp>
        <p:nvSpPr>
          <p:cNvPr id="90115"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44A28915-0102-4443-AC80-2E358BE09D13}" type="slidenum">
              <a:rPr altLang="en-US">
                <a:solidFill>
                  <a:srgbClr val="000000"/>
                </a:solidFill>
              </a:rPr>
            </a:fld>
            <a:endParaRPr altLang="en-US">
              <a:solidFill>
                <a:srgbClr val="000000"/>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幻灯片图像占位符 1"/>
          <p:cNvSpPr>
            <a:spLocks noGrp="1" noRot="1" noChangeAspect="1" noTextEdit="1"/>
          </p:cNvSpPr>
          <p:nvPr>
            <p:ph type="sldImg"/>
          </p:nvPr>
        </p:nvSpPr>
        <p:spPr/>
      </p:sp>
      <p:sp>
        <p:nvSpPr>
          <p:cNvPr id="98306" name="备注占位符 2"/>
          <p:cNvSpPr>
            <a:spLocks noGrp="1"/>
          </p:cNvSpPr>
          <p:nvPr>
            <p:ph type="body" idx="1"/>
          </p:nvPr>
        </p:nvSpPr>
        <p:spPr>
          <a:noFill/>
        </p:spPr>
        <p:txBody>
          <a:bodyPr/>
          <a:lstStyle/>
          <a:p>
            <a:endParaRPr lang="zh-CN" altLang="en-US"/>
          </a:p>
        </p:txBody>
      </p:sp>
      <p:sp>
        <p:nvSpPr>
          <p:cNvPr id="98307"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C6100AF4-6B24-0B44-9F03-C26785C1B464}" type="slidenum">
              <a:rPr altLang="en-US">
                <a:solidFill>
                  <a:srgbClr val="000000"/>
                </a:solidFill>
              </a:rPr>
            </a:fld>
            <a:endParaRPr altLang="en-US">
              <a:solidFill>
                <a:srgbClr val="000000"/>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幻灯片图像占位符 1"/>
          <p:cNvSpPr>
            <a:spLocks noGrp="1" noRot="1" noChangeAspect="1" noTextEdit="1"/>
          </p:cNvSpPr>
          <p:nvPr>
            <p:ph type="sldImg"/>
          </p:nvPr>
        </p:nvSpPr>
        <p:spPr/>
      </p:sp>
      <p:sp>
        <p:nvSpPr>
          <p:cNvPr id="100354" name="备注占位符 2"/>
          <p:cNvSpPr>
            <a:spLocks noGrp="1"/>
          </p:cNvSpPr>
          <p:nvPr>
            <p:ph type="body" idx="1"/>
          </p:nvPr>
        </p:nvSpPr>
        <p:spPr>
          <a:noFill/>
        </p:spPr>
        <p:txBody>
          <a:bodyPr/>
          <a:lstStyle/>
          <a:p>
            <a:endParaRPr lang="zh-CN" altLang="en-US"/>
          </a:p>
        </p:txBody>
      </p:sp>
      <p:sp>
        <p:nvSpPr>
          <p:cNvPr id="100355"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4038CFF3-BB3C-194E-954C-A954CB2703F1}" type="slidenum">
              <a:rPr altLang="en-US">
                <a:solidFill>
                  <a:srgbClr val="000000"/>
                </a:solidFill>
              </a:rPr>
            </a:fld>
            <a:endParaRPr altLang="en-US">
              <a:solidFill>
                <a:srgbClr val="000000"/>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幻灯片图像占位符 1"/>
          <p:cNvSpPr>
            <a:spLocks noGrp="1" noRot="1" noChangeAspect="1" noTextEdit="1"/>
          </p:cNvSpPr>
          <p:nvPr>
            <p:ph type="sldImg"/>
          </p:nvPr>
        </p:nvSpPr>
        <p:spPr/>
      </p:sp>
      <p:sp>
        <p:nvSpPr>
          <p:cNvPr id="1843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zh-CN" altLang="en-US"/>
          </a:p>
        </p:txBody>
      </p:sp>
      <p:sp>
        <p:nvSpPr>
          <p:cNvPr id="18435"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C7DD3BF3-594F-1C48-A766-9B84F547AEAC}" type="slidenum">
              <a:rPr kumimoji="1" altLang="en-US"/>
            </a:fld>
            <a:endParaRPr kumimoji="1"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幻灯片图像占位符 1"/>
          <p:cNvSpPr>
            <a:spLocks noGrp="1" noRot="1" noChangeArrowheads="1" noTextEdit="1"/>
          </p:cNvSpPr>
          <p:nvPr>
            <p:ph type="sldImg" idx="4294967295"/>
          </p:nvPr>
        </p:nvSpPr>
        <p:spPr>
          <a:ln>
            <a:miter lim="800000"/>
          </a:ln>
        </p:spPr>
      </p:sp>
      <p:sp>
        <p:nvSpPr>
          <p:cNvPr id="121858" name="文本占位符 2"/>
          <p:cNvSpPr>
            <a:spLocks noGrp="1" noChangeArrowheads="1"/>
          </p:cNvSpPr>
          <p:nvPr>
            <p:ph type="body" idx="4294967295"/>
          </p:nvPr>
        </p:nvSpPr>
        <p:spPr>
          <a:noFill/>
        </p:spPr>
        <p:txBody>
          <a:bodyPr/>
          <a:lstStyle/>
          <a:p>
            <a:pPr eaLnBrk="1" hangingPunct="1"/>
            <a:endParaRPr lang="zh-CN" altLang="zh-CN">
              <a:sym typeface="宋体" panose="02010600030101010101" pitchFamily="2" charset="-122"/>
            </a:endParaRPr>
          </a:p>
        </p:txBody>
      </p:sp>
      <p:sp>
        <p:nvSpPr>
          <p:cNvPr id="12185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ABD7E6F2-70B1-F641-AD0C-F55AD003C4E3}" type="slidenum">
              <a:rPr altLang="en-US">
                <a:solidFill>
                  <a:srgbClr val="000000"/>
                </a:solidFill>
              </a:rPr>
            </a:fld>
            <a:endParaRPr altLang="en-US">
              <a:solidFill>
                <a:srgbClr val="000000"/>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幻灯片图像占位符 1"/>
          <p:cNvSpPr>
            <a:spLocks noGrp="1" noRot="1" noChangeArrowheads="1" noTextEdit="1"/>
          </p:cNvSpPr>
          <p:nvPr>
            <p:ph type="sldImg" idx="4294967295"/>
          </p:nvPr>
        </p:nvSpPr>
        <p:spPr>
          <a:ln>
            <a:miter lim="800000"/>
          </a:ln>
        </p:spPr>
      </p:sp>
      <p:sp>
        <p:nvSpPr>
          <p:cNvPr id="123906" name="文本占位符 2"/>
          <p:cNvSpPr>
            <a:spLocks noGrp="1" noChangeArrowheads="1"/>
          </p:cNvSpPr>
          <p:nvPr>
            <p:ph type="body" idx="4294967295"/>
          </p:nvPr>
        </p:nvSpPr>
        <p:spPr>
          <a:noFill/>
        </p:spPr>
        <p:txBody>
          <a:bodyPr/>
          <a:lstStyle/>
          <a:p>
            <a:pPr eaLnBrk="1" hangingPunct="1"/>
            <a:endParaRPr lang="zh-CN" altLang="zh-CN">
              <a:sym typeface="宋体" panose="02010600030101010101" pitchFamily="2" charset="-122"/>
            </a:endParaRPr>
          </a:p>
        </p:txBody>
      </p:sp>
      <p:sp>
        <p:nvSpPr>
          <p:cNvPr id="12390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43F4CCCF-856C-DA49-B8C6-6A6BFEACAAD0}" type="slidenum">
              <a:rPr altLang="en-US">
                <a:solidFill>
                  <a:srgbClr val="000000"/>
                </a:solidFill>
              </a:rPr>
            </a:fld>
            <a:endParaRPr altLang="en-US">
              <a:solidFill>
                <a:srgbClr val="000000"/>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2941C713-7373-432C-BE35-A835E433DE62}"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2941C713-7373-432C-BE35-A835E433DE62}"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2941C713-7373-432C-BE35-A835E433DE62}"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2941C713-7373-432C-BE35-A835E433DE62}"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2941C713-7373-432C-BE35-A835E433DE62}"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2941C713-7373-432C-BE35-A835E433DE62}"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2941C713-7373-432C-BE35-A835E433DE62}"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幻灯片图像占位符 1"/>
          <p:cNvSpPr>
            <a:spLocks noGrp="1" noRot="1" noChangeArrowheads="1" noTextEdit="1"/>
          </p:cNvSpPr>
          <p:nvPr>
            <p:ph type="sldImg" idx="4294967295"/>
          </p:nvPr>
        </p:nvSpPr>
        <p:spPr>
          <a:ln>
            <a:miter lim="800000"/>
          </a:ln>
        </p:spPr>
      </p:sp>
      <p:sp>
        <p:nvSpPr>
          <p:cNvPr id="121858" name="文本占位符 2"/>
          <p:cNvSpPr>
            <a:spLocks noGrp="1" noChangeArrowheads="1"/>
          </p:cNvSpPr>
          <p:nvPr>
            <p:ph type="body" idx="4294967295"/>
          </p:nvPr>
        </p:nvSpPr>
        <p:spPr>
          <a:noFill/>
        </p:spPr>
        <p:txBody>
          <a:bodyPr/>
          <a:lstStyle/>
          <a:p>
            <a:pPr eaLnBrk="1" hangingPunct="1"/>
            <a:endParaRPr lang="zh-CN" altLang="zh-CN">
              <a:sym typeface="宋体" panose="02010600030101010101" pitchFamily="2" charset="-122"/>
            </a:endParaRPr>
          </a:p>
        </p:txBody>
      </p:sp>
      <p:sp>
        <p:nvSpPr>
          <p:cNvPr id="12185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ABD7E6F2-70B1-F641-AD0C-F55AD003C4E3}" type="slidenum">
              <a:rPr altLang="en-US">
                <a:solidFill>
                  <a:srgbClr val="000000"/>
                </a:solidFill>
              </a:rPr>
            </a:fld>
            <a:endParaRPr altLang="en-US">
              <a:solidFill>
                <a:srgbClr val="000000"/>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76F6675-9CA1-4822-BCBC-3C14710B21BA}"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幻灯片图像占位符 1"/>
          <p:cNvSpPr>
            <a:spLocks noGrp="1" noRot="1" noChangeArrowheads="1" noTextEdit="1"/>
          </p:cNvSpPr>
          <p:nvPr>
            <p:ph type="sldImg" idx="4294967295"/>
          </p:nvPr>
        </p:nvSpPr>
        <p:spPr>
          <a:ln>
            <a:miter lim="800000"/>
          </a:ln>
        </p:spPr>
      </p:sp>
      <p:sp>
        <p:nvSpPr>
          <p:cNvPr id="121858" name="文本占位符 2"/>
          <p:cNvSpPr>
            <a:spLocks noGrp="1" noChangeArrowheads="1"/>
          </p:cNvSpPr>
          <p:nvPr>
            <p:ph type="body" idx="4294967295"/>
          </p:nvPr>
        </p:nvSpPr>
        <p:spPr>
          <a:noFill/>
        </p:spPr>
        <p:txBody>
          <a:bodyPr/>
          <a:lstStyle/>
          <a:p>
            <a:pPr eaLnBrk="1" hangingPunct="1"/>
            <a:endParaRPr lang="zh-CN" altLang="zh-CN">
              <a:sym typeface="宋体" panose="02010600030101010101" pitchFamily="2" charset="-122"/>
            </a:endParaRPr>
          </a:p>
        </p:txBody>
      </p:sp>
      <p:sp>
        <p:nvSpPr>
          <p:cNvPr id="12185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ABD7E6F2-70B1-F641-AD0C-F55AD003C4E3}" type="slidenum">
              <a:rPr altLang="en-US">
                <a:solidFill>
                  <a:srgbClr val="000000"/>
                </a:solidFill>
              </a:rPr>
            </a:fld>
            <a:endParaRPr altLang="en-US">
              <a:solidFill>
                <a:srgbClr val="000000"/>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幻灯片图像占位符 1"/>
          <p:cNvSpPr>
            <a:spLocks noGrp="1" noRot="1" noChangeArrowheads="1" noTextEdit="1"/>
          </p:cNvSpPr>
          <p:nvPr>
            <p:ph type="sldImg" idx="4294967295"/>
          </p:nvPr>
        </p:nvSpPr>
        <p:spPr>
          <a:ln>
            <a:miter lim="800000"/>
          </a:ln>
        </p:spPr>
      </p:sp>
      <p:sp>
        <p:nvSpPr>
          <p:cNvPr id="121858" name="文本占位符 2"/>
          <p:cNvSpPr>
            <a:spLocks noGrp="1" noChangeArrowheads="1"/>
          </p:cNvSpPr>
          <p:nvPr>
            <p:ph type="body" idx="4294967295"/>
          </p:nvPr>
        </p:nvSpPr>
        <p:spPr>
          <a:noFill/>
        </p:spPr>
        <p:txBody>
          <a:bodyPr/>
          <a:lstStyle/>
          <a:p>
            <a:pPr eaLnBrk="1" hangingPunct="1"/>
            <a:endParaRPr lang="zh-CN" altLang="zh-CN">
              <a:sym typeface="宋体" panose="02010600030101010101" pitchFamily="2" charset="-122"/>
            </a:endParaRPr>
          </a:p>
        </p:txBody>
      </p:sp>
      <p:sp>
        <p:nvSpPr>
          <p:cNvPr id="12185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ABD7E6F2-70B1-F641-AD0C-F55AD003C4E3}" type="slidenum">
              <a:rPr altLang="en-US">
                <a:solidFill>
                  <a:srgbClr val="000000"/>
                </a:solidFill>
              </a:rPr>
            </a:fld>
            <a:endParaRPr altLang="en-US">
              <a:solidFill>
                <a:srgbClr val="000000"/>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幻灯片图像占位符 1"/>
          <p:cNvSpPr>
            <a:spLocks noGrp="1" noRot="1" noChangeArrowheads="1" noTextEdit="1"/>
          </p:cNvSpPr>
          <p:nvPr>
            <p:ph type="sldImg" idx="4294967295"/>
          </p:nvPr>
        </p:nvSpPr>
        <p:spPr>
          <a:ln>
            <a:miter lim="800000"/>
          </a:ln>
        </p:spPr>
      </p:sp>
      <p:sp>
        <p:nvSpPr>
          <p:cNvPr id="121858" name="文本占位符 2"/>
          <p:cNvSpPr>
            <a:spLocks noGrp="1" noChangeArrowheads="1"/>
          </p:cNvSpPr>
          <p:nvPr>
            <p:ph type="body" idx="4294967295"/>
          </p:nvPr>
        </p:nvSpPr>
        <p:spPr>
          <a:noFill/>
        </p:spPr>
        <p:txBody>
          <a:bodyPr/>
          <a:lstStyle/>
          <a:p>
            <a:pPr eaLnBrk="1" hangingPunct="1"/>
            <a:endParaRPr lang="zh-CN" altLang="zh-CN">
              <a:sym typeface="宋体" panose="02010600030101010101" pitchFamily="2" charset="-122"/>
            </a:endParaRPr>
          </a:p>
        </p:txBody>
      </p:sp>
      <p:sp>
        <p:nvSpPr>
          <p:cNvPr id="12185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ABD7E6F2-70B1-F641-AD0C-F55AD003C4E3}" type="slidenum">
              <a:rPr altLang="en-US">
                <a:solidFill>
                  <a:srgbClr val="000000"/>
                </a:solidFill>
              </a:rPr>
            </a:fld>
            <a:endParaRPr altLang="en-US">
              <a:solidFill>
                <a:srgbClr val="000000"/>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幻灯片图像占位符 1"/>
          <p:cNvSpPr>
            <a:spLocks noGrp="1" noRot="1" noChangeArrowheads="1" noTextEdit="1"/>
          </p:cNvSpPr>
          <p:nvPr>
            <p:ph type="sldImg" idx="4294967295"/>
          </p:nvPr>
        </p:nvSpPr>
        <p:spPr>
          <a:ln>
            <a:miter lim="800000"/>
          </a:ln>
        </p:spPr>
      </p:sp>
      <p:sp>
        <p:nvSpPr>
          <p:cNvPr id="121858" name="文本占位符 2"/>
          <p:cNvSpPr>
            <a:spLocks noGrp="1" noChangeArrowheads="1"/>
          </p:cNvSpPr>
          <p:nvPr>
            <p:ph type="body" idx="4294967295"/>
          </p:nvPr>
        </p:nvSpPr>
        <p:spPr>
          <a:noFill/>
        </p:spPr>
        <p:txBody>
          <a:bodyPr/>
          <a:lstStyle/>
          <a:p>
            <a:pPr eaLnBrk="1" hangingPunct="1"/>
            <a:endParaRPr lang="zh-CN" altLang="zh-CN">
              <a:sym typeface="宋体" panose="02010600030101010101" pitchFamily="2" charset="-122"/>
            </a:endParaRPr>
          </a:p>
        </p:txBody>
      </p:sp>
      <p:sp>
        <p:nvSpPr>
          <p:cNvPr id="12185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ABD7E6F2-70B1-F641-AD0C-F55AD003C4E3}" type="slidenum">
              <a:rPr altLang="en-US">
                <a:solidFill>
                  <a:srgbClr val="000000"/>
                </a:solidFill>
              </a:rPr>
            </a:fld>
            <a:endParaRPr altLang="en-US">
              <a:solidFill>
                <a:srgbClr val="000000"/>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幻灯片图像占位符 1"/>
          <p:cNvSpPr>
            <a:spLocks noGrp="1" noRot="1" noChangeArrowheads="1" noTextEdit="1"/>
          </p:cNvSpPr>
          <p:nvPr>
            <p:ph type="sldImg" idx="4294967295"/>
          </p:nvPr>
        </p:nvSpPr>
        <p:spPr>
          <a:ln>
            <a:miter lim="800000"/>
          </a:ln>
        </p:spPr>
      </p:sp>
      <p:sp>
        <p:nvSpPr>
          <p:cNvPr id="121858" name="文本占位符 2"/>
          <p:cNvSpPr>
            <a:spLocks noGrp="1" noChangeArrowheads="1"/>
          </p:cNvSpPr>
          <p:nvPr>
            <p:ph type="body" idx="4294967295"/>
          </p:nvPr>
        </p:nvSpPr>
        <p:spPr>
          <a:noFill/>
        </p:spPr>
        <p:txBody>
          <a:bodyPr/>
          <a:lstStyle/>
          <a:p>
            <a:pPr eaLnBrk="1" hangingPunct="1"/>
            <a:endParaRPr lang="zh-CN" altLang="zh-CN">
              <a:sym typeface="宋体" panose="02010600030101010101" pitchFamily="2" charset="-122"/>
            </a:endParaRPr>
          </a:p>
        </p:txBody>
      </p:sp>
      <p:sp>
        <p:nvSpPr>
          <p:cNvPr id="12185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ABD7E6F2-70B1-F641-AD0C-F55AD003C4E3}" type="slidenum">
              <a:rPr altLang="en-US">
                <a:solidFill>
                  <a:srgbClr val="000000"/>
                </a:solidFill>
              </a:rPr>
            </a:fld>
            <a:endParaRPr altLang="en-US">
              <a:solidFill>
                <a:srgbClr val="000000"/>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3" name="幻灯片图像占位符 1"/>
          <p:cNvSpPr>
            <a:spLocks noGrp="1" noRot="1" noChangeAspect="1" noTextEdit="1"/>
          </p:cNvSpPr>
          <p:nvPr>
            <p:ph type="sldImg"/>
          </p:nvPr>
        </p:nvSpPr>
        <p:spPr/>
      </p:sp>
      <p:sp>
        <p:nvSpPr>
          <p:cNvPr id="14643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zh-CN" altLang="en-US"/>
          </a:p>
        </p:txBody>
      </p:sp>
      <p:sp>
        <p:nvSpPr>
          <p:cNvPr id="146435"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5F0347BD-5845-5B47-BB2F-CCEF78826F3E}" type="slidenum">
              <a:rPr altLang="en-US"/>
            </a:fld>
            <a:endParaRPr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3" name="幻灯片图像占位符 1"/>
          <p:cNvSpPr>
            <a:spLocks noGrp="1" noRot="1" noChangeAspect="1" noTextEdit="1"/>
          </p:cNvSpPr>
          <p:nvPr>
            <p:ph type="sldImg"/>
          </p:nvPr>
        </p:nvSpPr>
        <p:spPr/>
      </p:sp>
      <p:sp>
        <p:nvSpPr>
          <p:cNvPr id="14643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zh-CN" altLang="en-US"/>
          </a:p>
        </p:txBody>
      </p:sp>
      <p:sp>
        <p:nvSpPr>
          <p:cNvPr id="146435"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5F0347BD-5845-5B47-BB2F-CCEF78826F3E}" type="slidenum">
              <a:rPr altLang="en-US"/>
            </a:fld>
            <a:endParaRPr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幻灯片图像占位符 1"/>
          <p:cNvSpPr>
            <a:spLocks noGrp="1" noRot="1" noChangeAspect="1" noTextEdit="1"/>
          </p:cNvSpPr>
          <p:nvPr>
            <p:ph type="sldImg"/>
          </p:nvPr>
        </p:nvSpPr>
        <p:spPr/>
      </p:sp>
      <p:sp>
        <p:nvSpPr>
          <p:cNvPr id="79874"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zh-CN" altLang="en-US" smtClean="0"/>
          </a:p>
        </p:txBody>
      </p:sp>
      <p:sp>
        <p:nvSpPr>
          <p:cNvPr id="79875"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0C941F03-13E1-4983-A2AB-B7C26C410371}" type="slidenum">
              <a:rPr altLang="en-US" smtClean="0"/>
            </a:fld>
            <a:endParaRPr lang="zh-CN" alt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幻灯片图像占位符 1"/>
          <p:cNvSpPr>
            <a:spLocks noGrp="1" noRot="1" noChangeAspect="1" noTextEdit="1"/>
          </p:cNvSpPr>
          <p:nvPr>
            <p:ph type="sldImg"/>
          </p:nvPr>
        </p:nvSpPr>
        <p:spPr/>
      </p:sp>
      <p:sp>
        <p:nvSpPr>
          <p:cNvPr id="81922"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kumimoji="1" lang="zh-CN" altLang="en-US" smtClean="0"/>
          </a:p>
        </p:txBody>
      </p:sp>
      <p:sp>
        <p:nvSpPr>
          <p:cNvPr id="81923"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46D3949E-29DB-47AD-BCC4-5870F39D0BF1}" type="slidenum">
              <a:rPr altLang="en-US" smtClean="0"/>
            </a:fld>
            <a:endParaRPr lang="zh-CN" alt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1" name="幻灯片图像占位符 1"/>
          <p:cNvSpPr>
            <a:spLocks noGrp="1" noRot="1" noChangeAspect="1" noChangeArrowheads="1" noTextEdit="1"/>
          </p:cNvSpPr>
          <p:nvPr>
            <p:ph type="sldImg" idx="4294967295"/>
          </p:nvPr>
        </p:nvSpPr>
        <p:spPr>
          <a:ln>
            <a:miter lim="800000"/>
          </a:ln>
        </p:spPr>
      </p:sp>
      <p:sp>
        <p:nvSpPr>
          <p:cNvPr id="168962" name="文本占位符 2"/>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zh-CN" smtClean="0">
                <a:solidFill>
                  <a:srgbClr val="000000"/>
                </a:solidFill>
                <a:latin typeface="GWGATR+ç­çº¿"/>
                <a:sym typeface="宋体" panose="02010600030101010101" pitchFamily="2" charset="-122"/>
              </a:rPr>
              <a:t>体词：名词、代词等</a:t>
            </a:r>
            <a:endParaRPr lang="zh-CN" altLang="zh-CN" smtClean="0">
              <a:solidFill>
                <a:srgbClr val="000000"/>
              </a:solidFill>
              <a:latin typeface="GWGATR+ç­çº¿"/>
              <a:sym typeface="宋体" panose="02010600030101010101" pitchFamily="2" charset="-122"/>
            </a:endParaRPr>
          </a:p>
          <a:p>
            <a:pPr eaLnBrk="1" hangingPunct="1"/>
            <a:r>
              <a:rPr lang="zh-CN" altLang="zh-CN" smtClean="0">
                <a:solidFill>
                  <a:srgbClr val="000000"/>
                </a:solidFill>
                <a:latin typeface="GWGATR+ç­çº¿"/>
                <a:sym typeface="宋体" panose="02010600030101010101" pitchFamily="2" charset="-122"/>
              </a:rPr>
              <a:t>英语里动词还能分为及物动词、不及物动词，不及物动词还可以接着往下分。</a:t>
            </a:r>
            <a:endParaRPr lang="zh-CN" altLang="zh-CN" smtClean="0">
              <a:solidFill>
                <a:srgbClr val="000000"/>
              </a:solidFill>
              <a:latin typeface="GWGATR+ç­çº¿"/>
              <a:sym typeface="宋体" panose="02010600030101010101" pitchFamily="2" charset="-122"/>
            </a:endParaRPr>
          </a:p>
          <a:p>
            <a:pPr eaLnBrk="1" hangingPunct="1"/>
            <a:r>
              <a:rPr lang="zh-CN" altLang="zh-CN" smtClean="0">
                <a:solidFill>
                  <a:srgbClr val="000000"/>
                </a:solidFill>
                <a:latin typeface="GWGATR+ç­çº¿"/>
                <a:sym typeface="宋体" panose="02010600030101010101" pitchFamily="2" charset="-122"/>
              </a:rPr>
              <a:t>体词（如小明、我、桌子）和谓词（开心、玩耍））</a:t>
            </a:r>
            <a:endParaRPr lang="zh-CN" altLang="zh-CN" smtClean="0">
              <a:solidFill>
                <a:srgbClr val="000000"/>
              </a:solidFill>
              <a:latin typeface="GWGATR+ç­çº¿"/>
              <a:sym typeface="宋体" panose="02010600030101010101" pitchFamily="2" charset="-122"/>
            </a:endParaRPr>
          </a:p>
          <a:p>
            <a:pPr eaLnBrk="1" hangingPunct="1"/>
            <a:endParaRPr lang="zh-CN" altLang="en-US" smtClean="0"/>
          </a:p>
          <a:p>
            <a:pPr eaLnBrk="1" hangingPunct="1"/>
            <a:r>
              <a:rPr lang="zh-CN" altLang="en-US" smtClean="0"/>
              <a:t>像是桌子、人这是典型的名词；买，读，看这是典型的动词。</a:t>
            </a:r>
            <a:endParaRPr lang="zh-CN" altLang="en-US" smtClean="0"/>
          </a:p>
          <a:p>
            <a:pPr eaLnBrk="1" hangingPunct="1"/>
            <a:r>
              <a:rPr lang="zh-CN" altLang="en-US" smtClean="0"/>
              <a:t>但是像</a:t>
            </a:r>
            <a:r>
              <a:rPr lang="en-US" altLang="zh-CN" smtClean="0"/>
              <a:t>fire</a:t>
            </a:r>
            <a:r>
              <a:rPr lang="zh-CN" altLang="en-US" smtClean="0"/>
              <a:t>就属于跨类的，既是名词火，又是动词点火。</a:t>
            </a:r>
            <a:endParaRPr lang="zh-CN" altLang="en-US" smtClean="0"/>
          </a:p>
          <a:p>
            <a:pPr eaLnBrk="1" hangingPunct="1"/>
            <a:r>
              <a:rPr lang="zh-CN" altLang="en-US" smtClean="0"/>
              <a:t>机械、科学、青春，一般看做名词，但偶尔跨形容词。</a:t>
            </a:r>
            <a:endParaRPr lang="zh-CN" altLang="en-US" smtClean="0"/>
          </a:p>
          <a:p>
            <a:pPr eaLnBrk="1" hangingPunct="1"/>
            <a:r>
              <a:rPr lang="zh-CN" altLang="en-US" smtClean="0"/>
              <a:t>学习、批评、调查跨动词和名词，学习外语，政治学习。意义差不多。</a:t>
            </a:r>
            <a:endParaRPr lang="zh-CN" altLang="en-US" smtClean="0"/>
          </a:p>
          <a:p>
            <a:pPr eaLnBrk="1" hangingPunct="1"/>
            <a:endParaRPr lang="zh-CN" altLang="en-US" smtClean="0"/>
          </a:p>
        </p:txBody>
      </p:sp>
      <p:sp>
        <p:nvSpPr>
          <p:cNvPr id="16896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E831D2CA-F4DD-4818-B353-1F24D96B4168}" type="slidenum">
              <a:rPr altLang="en-US" smtClean="0">
                <a:solidFill>
                  <a:srgbClr val="000000"/>
                </a:solidFill>
              </a:rPr>
            </a:fld>
            <a:endParaRPr lang="zh-CN" altLang="en-US" smtClean="0">
              <a:solidFill>
                <a:srgbClr val="000000"/>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1" name="幻灯片图像占位符 1"/>
          <p:cNvSpPr>
            <a:spLocks noGrp="1" noRot="1" noChangeAspect="1" noChangeArrowheads="1" noTextEdit="1"/>
          </p:cNvSpPr>
          <p:nvPr>
            <p:ph type="sldImg" idx="4294967295"/>
          </p:nvPr>
        </p:nvSpPr>
        <p:spPr>
          <a:ln>
            <a:miter lim="800000"/>
          </a:ln>
        </p:spPr>
      </p:sp>
      <p:sp>
        <p:nvSpPr>
          <p:cNvPr id="168962" name="文本占位符 2"/>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zh-CN" altLang="zh-CN" smtClean="0">
                <a:solidFill>
                  <a:srgbClr val="000000"/>
                </a:solidFill>
                <a:latin typeface="GWGATR+ç­çº¿"/>
                <a:sym typeface="宋体" panose="02010600030101010101" pitchFamily="2" charset="-122"/>
              </a:rPr>
              <a:t>体词：名词、代词等</a:t>
            </a:r>
            <a:endParaRPr lang="zh-CN" altLang="zh-CN" smtClean="0">
              <a:solidFill>
                <a:srgbClr val="000000"/>
              </a:solidFill>
              <a:latin typeface="GWGATR+ç­çº¿"/>
              <a:sym typeface="宋体" panose="02010600030101010101" pitchFamily="2" charset="-122"/>
            </a:endParaRPr>
          </a:p>
          <a:p>
            <a:pPr eaLnBrk="1" hangingPunct="1"/>
            <a:r>
              <a:rPr lang="zh-CN" altLang="zh-CN" smtClean="0">
                <a:solidFill>
                  <a:srgbClr val="000000"/>
                </a:solidFill>
                <a:latin typeface="GWGATR+ç­çº¿"/>
                <a:sym typeface="宋体" panose="02010600030101010101" pitchFamily="2" charset="-122"/>
              </a:rPr>
              <a:t>英语里动词还能分为及物动词、不及物动词，不及物动词还可以接着往下分。</a:t>
            </a:r>
            <a:endParaRPr lang="zh-CN" altLang="zh-CN" smtClean="0">
              <a:solidFill>
                <a:srgbClr val="000000"/>
              </a:solidFill>
              <a:latin typeface="GWGATR+ç­çº¿"/>
              <a:sym typeface="宋体" panose="02010600030101010101" pitchFamily="2" charset="-122"/>
            </a:endParaRPr>
          </a:p>
          <a:p>
            <a:pPr eaLnBrk="1" hangingPunct="1"/>
            <a:r>
              <a:rPr lang="zh-CN" altLang="zh-CN" smtClean="0">
                <a:solidFill>
                  <a:srgbClr val="000000"/>
                </a:solidFill>
                <a:latin typeface="GWGATR+ç­çº¿"/>
                <a:sym typeface="宋体" panose="02010600030101010101" pitchFamily="2" charset="-122"/>
              </a:rPr>
              <a:t>体词（如小明、我、桌子）和谓词（开心、玩耍））</a:t>
            </a:r>
            <a:endParaRPr lang="zh-CN" altLang="zh-CN" smtClean="0">
              <a:solidFill>
                <a:srgbClr val="000000"/>
              </a:solidFill>
              <a:latin typeface="GWGATR+ç­çº¿"/>
              <a:sym typeface="宋体" panose="02010600030101010101" pitchFamily="2" charset="-122"/>
            </a:endParaRPr>
          </a:p>
          <a:p>
            <a:pPr eaLnBrk="1" hangingPunct="1"/>
            <a:endParaRPr lang="zh-CN" altLang="en-US" smtClean="0"/>
          </a:p>
          <a:p>
            <a:pPr eaLnBrk="1" hangingPunct="1"/>
            <a:r>
              <a:rPr lang="zh-CN" altLang="en-US" smtClean="0"/>
              <a:t>像是桌子、人这是典型的名词；买，读，看这是典型的动词。</a:t>
            </a:r>
            <a:endParaRPr lang="zh-CN" altLang="en-US" smtClean="0"/>
          </a:p>
          <a:p>
            <a:pPr eaLnBrk="1" hangingPunct="1"/>
            <a:r>
              <a:rPr lang="zh-CN" altLang="en-US" smtClean="0"/>
              <a:t>但是像</a:t>
            </a:r>
            <a:r>
              <a:rPr lang="en-US" altLang="zh-CN" smtClean="0"/>
              <a:t>fire</a:t>
            </a:r>
            <a:r>
              <a:rPr lang="zh-CN" altLang="en-US" smtClean="0"/>
              <a:t>就属于跨类的，既是名词火，又是动词点火。</a:t>
            </a:r>
            <a:endParaRPr lang="zh-CN" altLang="en-US" smtClean="0"/>
          </a:p>
          <a:p>
            <a:pPr eaLnBrk="1" hangingPunct="1"/>
            <a:r>
              <a:rPr lang="zh-CN" altLang="en-US" smtClean="0"/>
              <a:t>机械、科学、青春，一般看做名词，但偶尔跨形容词。</a:t>
            </a:r>
            <a:endParaRPr lang="zh-CN" altLang="en-US" smtClean="0"/>
          </a:p>
          <a:p>
            <a:pPr eaLnBrk="1" hangingPunct="1"/>
            <a:r>
              <a:rPr lang="zh-CN" altLang="en-US" smtClean="0"/>
              <a:t>学习、批评、调查跨动词和名词，学习外语，政治学习。意义差不多。</a:t>
            </a:r>
            <a:endParaRPr lang="zh-CN" altLang="en-US" smtClean="0"/>
          </a:p>
          <a:p>
            <a:pPr eaLnBrk="1" hangingPunct="1"/>
            <a:endParaRPr lang="zh-CN" altLang="en-US" smtClean="0"/>
          </a:p>
        </p:txBody>
      </p:sp>
      <p:sp>
        <p:nvSpPr>
          <p:cNvPr id="16896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pPr>
            <a:fld id="{E831D2CA-F4DD-4818-B353-1F24D96B4168}" type="slidenum">
              <a:rPr altLang="en-US" smtClean="0">
                <a:solidFill>
                  <a:srgbClr val="000000"/>
                </a:solidFill>
              </a:rPr>
            </a:fld>
            <a:endParaRPr lang="zh-CN" altLang="en-US" smtClean="0">
              <a:solidFill>
                <a:srgbClr val="00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920"/>
            <a:ext cx="6858000" cy="1791013"/>
          </a:xfrm>
          <a:prstGeom prst="rect">
            <a:avLst/>
          </a:prstGeom>
        </p:spPr>
        <p:txBody>
          <a:bodyPr anchor="b"/>
          <a:lstStyle>
            <a:lvl1pPr algn="ctr">
              <a:defRPr sz="3375"/>
            </a:lvl1pPr>
          </a:lstStyle>
          <a:p>
            <a:r>
              <a:rPr lang="zh-CN" altLang="en-US" noProof="1" smtClean="0"/>
              <a:t>单击此处编辑母版标题样式</a:t>
            </a:r>
            <a:endParaRPr lang="zh-CN" altLang="en-US" noProof="1"/>
          </a:p>
        </p:txBody>
      </p:sp>
      <p:sp>
        <p:nvSpPr>
          <p:cNvPr id="3" name="副标题 2"/>
          <p:cNvSpPr>
            <a:spLocks noGrp="1"/>
          </p:cNvSpPr>
          <p:nvPr>
            <p:ph type="subTitle" idx="1"/>
          </p:nvPr>
        </p:nvSpPr>
        <p:spPr>
          <a:xfrm>
            <a:off x="1143000" y="2702001"/>
            <a:ext cx="6858000" cy="1242039"/>
          </a:xfrm>
        </p:spPr>
        <p:txBody>
          <a:bodyPr/>
          <a:lstStyle>
            <a:lvl1pPr marL="0" indent="0" algn="ctr">
              <a:buNone/>
              <a:defRPr sz="1350"/>
            </a:lvl1pPr>
            <a:lvl2pPr marL="257175" indent="0" algn="ctr">
              <a:buNone/>
              <a:defRPr sz="1125"/>
            </a:lvl2pPr>
            <a:lvl3pPr marL="514350" indent="0" algn="ctr">
              <a:buNone/>
              <a:defRPr sz="1015"/>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8035" indent="0" algn="ctr">
              <a:buNone/>
              <a:defRPr sz="900"/>
            </a:lvl9pPr>
          </a:lstStyle>
          <a:p>
            <a:r>
              <a:rPr lang="zh-CN" altLang="en-US" noProof="1" smtClean="0"/>
              <a:t>单击此处编辑母版副标题样式</a:t>
            </a:r>
            <a:endParaRPr lang="zh-CN" altLang="en-US" noProof="1"/>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5"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6" name="灯片编号占位符 1029"/>
          <p:cNvSpPr>
            <a:spLocks noGrp="1"/>
          </p:cNvSpPr>
          <p:nvPr>
            <p:ph type="sldNum" sz="quarter" idx="12"/>
          </p:nvPr>
        </p:nvSpPr>
        <p:spPr/>
        <p:txBody>
          <a:bodyPr/>
          <a:lstStyle>
            <a:lvl1pPr>
              <a:defRPr/>
            </a:lvl1pPr>
          </a:lstStyle>
          <a:p>
            <a:pPr>
              <a:defRPr/>
            </a:pPr>
            <a:fld id="{08EA3BDE-BF2A-4C4B-9C10-8D434A6A3630}" type="slidenum">
              <a:rPr lang="zh-CN" altLang="en-US">
                <a:solidFill>
                  <a:srgbClr val="000000"/>
                </a:solidFill>
              </a:rPr>
            </a:fld>
            <a:endParaRPr lang="zh-CN" altLang="en-US">
              <a:solidFill>
                <a:srgbClr val="000000"/>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6015"/>
            <a:ext cx="2057400" cy="4389411"/>
          </a:xfrm>
          <a:prstGeom prst="rect">
            <a:avLst/>
          </a:prstGeom>
        </p:spPr>
        <p:txBody>
          <a:bodyPr vert="eaVert"/>
          <a:lstStyle/>
          <a:p>
            <a:r>
              <a:rPr lang="zh-CN" altLang="en-US" noProof="1" smtClean="0"/>
              <a:t>单击此处编辑母版标题样式</a:t>
            </a:r>
            <a:endParaRPr lang="zh-CN" altLang="en-US" noProof="1"/>
          </a:p>
        </p:txBody>
      </p:sp>
      <p:sp>
        <p:nvSpPr>
          <p:cNvPr id="3" name="竖排文字占位符 2"/>
          <p:cNvSpPr>
            <a:spLocks noGrp="1"/>
          </p:cNvSpPr>
          <p:nvPr>
            <p:ph type="body" orient="vert" idx="1"/>
          </p:nvPr>
        </p:nvSpPr>
        <p:spPr>
          <a:xfrm>
            <a:off x="457200" y="206015"/>
            <a:ext cx="6052930" cy="4389411"/>
          </a:xfrm>
        </p:spPr>
        <p:txBody>
          <a:bodyPr vert="eaVert"/>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5"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6" name="灯片编号占位符 1029"/>
          <p:cNvSpPr>
            <a:spLocks noGrp="1"/>
          </p:cNvSpPr>
          <p:nvPr>
            <p:ph type="sldNum" sz="quarter" idx="12"/>
          </p:nvPr>
        </p:nvSpPr>
        <p:spPr/>
        <p:txBody>
          <a:bodyPr/>
          <a:lstStyle>
            <a:lvl1pPr>
              <a:defRPr/>
            </a:lvl1pPr>
          </a:lstStyle>
          <a:p>
            <a:pPr>
              <a:defRPr/>
            </a:pPr>
            <a:fld id="{ED5F3843-B529-4CD3-9BDA-092494F878FF}" type="slidenum">
              <a:rPr lang="zh-CN" altLang="en-US">
                <a:solidFill>
                  <a:srgbClr val="000000"/>
                </a:solidFill>
              </a:rPr>
            </a:fld>
            <a:endParaRPr lang="zh-CN" altLang="en-US">
              <a:solidFill>
                <a:srgbClr val="000000"/>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50" advClick="0" advTm="3000">
        <p14:warp dir="in"/>
      </p:transition>
    </mc:Choice>
    <mc:Fallback>
      <p:transition spd="slow" advClick="0" advTm="3000">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0_标题和内容">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390650"/>
            <a:ext cx="6858000" cy="1241822"/>
          </a:xfrm>
          <a:prstGeom prst="rect">
            <a:avLst/>
          </a:prstGeom>
        </p:spPr>
        <p:txBody>
          <a:bodyPr anchor="b">
            <a:normAutofit/>
          </a:bodyPr>
          <a:lstStyle>
            <a:lvl1pPr algn="ctr">
              <a:defRPr sz="5400" b="0"/>
            </a:lvl1pPr>
          </a:lstStyle>
          <a:p>
            <a:r>
              <a:rPr lang="zh-CN" altLang="en-US" smtClean="0"/>
              <a:t>单击此处编辑母版标题样式</a:t>
            </a:r>
            <a:endParaRPr lang="zh-CN" altLang="en-US" dirty="0"/>
          </a:p>
        </p:txBody>
      </p:sp>
      <p:sp>
        <p:nvSpPr>
          <p:cNvPr id="3" name="副标题 2"/>
          <p:cNvSpPr>
            <a:spLocks noGrp="1"/>
          </p:cNvSpPr>
          <p:nvPr>
            <p:ph type="subTitle" idx="1"/>
          </p:nvPr>
        </p:nvSpPr>
        <p:spPr>
          <a:xfrm>
            <a:off x="1143000" y="2701528"/>
            <a:ext cx="6858000" cy="1241822"/>
          </a:xfrm>
        </p:spPr>
        <p:txBody>
          <a:bodyPr/>
          <a:lstStyle>
            <a:lvl1pPr marL="0" indent="0" algn="ctr">
              <a:buNone/>
              <a:defRPr sz="135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a:t>单击此处编辑母版副标题样式</a:t>
            </a:r>
            <a:endParaRPr lang="zh-CN" altLang="en-US" dirty="0"/>
          </a:p>
        </p:txBody>
      </p:sp>
      <p:sp>
        <p:nvSpPr>
          <p:cNvPr id="4" name="日期占位符 3"/>
          <p:cNvSpPr>
            <a:spLocks noGrp="1"/>
          </p:cNvSpPr>
          <p:nvPr>
            <p:ph type="dt" sz="half" idx="10"/>
          </p:nvPr>
        </p:nvSpPr>
        <p:spPr/>
        <p:txBody>
          <a:bodyPr/>
          <a:lstStyle>
            <a:lvl1pPr eaLnBrk="0" fontAlgn="base" hangingPunct="0">
              <a:spcBef>
                <a:spcPct val="0"/>
              </a:spcBef>
              <a:spcAft>
                <a:spcPct val="0"/>
              </a:spcAft>
              <a:defRPr/>
            </a:lvl1pPr>
          </a:lstStyle>
          <a:p>
            <a:pPr>
              <a:defRPr/>
            </a:pPr>
            <a:fld id="{791D886E-684C-4A1D-BB43-72F313322BDA}" type="datetimeFigureOut">
              <a:rPr lang="zh-CN" altLang="en-US"/>
            </a:fld>
            <a:endParaRPr lang="zh-CN" altLang="en-US" dirty="0"/>
          </a:p>
        </p:txBody>
      </p:sp>
      <p:sp>
        <p:nvSpPr>
          <p:cNvPr id="5" name="页脚占位符 4"/>
          <p:cNvSpPr>
            <a:spLocks noGrp="1"/>
          </p:cNvSpPr>
          <p:nvPr>
            <p:ph type="ftr" sz="quarter" idx="11"/>
          </p:nvPr>
        </p:nvSpPr>
        <p:spPr/>
        <p:txBody>
          <a:bodyPr/>
          <a:lstStyle>
            <a:lvl1pPr eaLnBrk="0" fontAlgn="base" hangingPunct="0">
              <a:spcBef>
                <a:spcPct val="0"/>
              </a:spcBef>
              <a:spcAft>
                <a:spcPct val="0"/>
              </a:spcAft>
              <a:defRPr/>
            </a:lvl1pPr>
          </a:lstStyle>
          <a:p>
            <a:pPr>
              <a:defRPr/>
            </a:pPr>
            <a:endParaRPr lang="zh-CN" altLang="en-US"/>
          </a:p>
        </p:txBody>
      </p:sp>
      <p:sp>
        <p:nvSpPr>
          <p:cNvPr id="6" name="灯片编号占位符 5"/>
          <p:cNvSpPr>
            <a:spLocks noGrp="1"/>
          </p:cNvSpPr>
          <p:nvPr>
            <p:ph type="sldNum" sz="quarter" idx="12"/>
          </p:nvPr>
        </p:nvSpPr>
        <p:spPr/>
        <p:txBody>
          <a:bodyPr/>
          <a:lstStyle>
            <a:lvl1pPr eaLnBrk="0" fontAlgn="base" hangingPunct="0">
              <a:spcBef>
                <a:spcPct val="0"/>
              </a:spcBef>
              <a:spcAft>
                <a:spcPct val="0"/>
              </a:spcAft>
              <a:defRPr/>
            </a:lvl1pPr>
          </a:lstStyle>
          <a:p>
            <a:pPr>
              <a:defRPr/>
            </a:pPr>
            <a:fld id="{0E38CD16-6545-4D98-B07D-FFF55FC97E3E}" type="slidenum">
              <a:rPr lang="zh-CN" altLang="en-US"/>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p:txBody>
          <a:bodyPr/>
          <a:lstStyle>
            <a:lvl1pPr>
              <a:defRPr sz="1800"/>
            </a:lvl1pPr>
            <a:lvl2pPr>
              <a:defRPr sz="1500"/>
            </a:lvl2pPr>
            <a:lvl3pPr>
              <a:defRPr sz="1350"/>
            </a:lvl3pPr>
            <a:lvl4pPr>
              <a:defRPr sz="1350"/>
            </a:lvl4pPr>
            <a:lvl5pPr>
              <a:defRPr sz="135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lvl1pPr eaLnBrk="0" fontAlgn="base" hangingPunct="0">
              <a:spcBef>
                <a:spcPct val="0"/>
              </a:spcBef>
              <a:spcAft>
                <a:spcPct val="0"/>
              </a:spcAft>
              <a:defRPr/>
            </a:lvl1pPr>
          </a:lstStyle>
          <a:p>
            <a:pPr>
              <a:defRPr/>
            </a:pPr>
            <a:fld id="{8756D401-5B51-4B8D-BC37-4923DAAA1949}" type="datetimeFigureOut">
              <a:rPr lang="zh-CN" altLang="en-US"/>
            </a:fld>
            <a:endParaRPr lang="zh-CN" altLang="en-US" dirty="0"/>
          </a:p>
        </p:txBody>
      </p:sp>
      <p:sp>
        <p:nvSpPr>
          <p:cNvPr id="5" name="页脚占位符 4"/>
          <p:cNvSpPr>
            <a:spLocks noGrp="1"/>
          </p:cNvSpPr>
          <p:nvPr>
            <p:ph type="ftr" sz="quarter" idx="11"/>
          </p:nvPr>
        </p:nvSpPr>
        <p:spPr/>
        <p:txBody>
          <a:bodyPr/>
          <a:lstStyle>
            <a:lvl1pPr eaLnBrk="0" fontAlgn="base" hangingPunct="0">
              <a:spcBef>
                <a:spcPct val="0"/>
              </a:spcBef>
              <a:spcAft>
                <a:spcPct val="0"/>
              </a:spcAft>
              <a:defRPr dirty="0"/>
            </a:lvl1pPr>
          </a:lstStyle>
          <a:p>
            <a:pPr>
              <a:defRPr/>
            </a:pPr>
            <a:endParaRPr lang="zh-CN" altLang="en-US"/>
          </a:p>
        </p:txBody>
      </p:sp>
      <p:sp>
        <p:nvSpPr>
          <p:cNvPr id="6" name="灯片编号占位符 5"/>
          <p:cNvSpPr>
            <a:spLocks noGrp="1"/>
          </p:cNvSpPr>
          <p:nvPr>
            <p:ph type="sldNum" sz="quarter" idx="12"/>
          </p:nvPr>
        </p:nvSpPr>
        <p:spPr/>
        <p:txBody>
          <a:bodyPr/>
          <a:lstStyle>
            <a:lvl1pPr eaLnBrk="0" fontAlgn="base" hangingPunct="0">
              <a:spcBef>
                <a:spcPct val="0"/>
              </a:spcBef>
              <a:spcAft>
                <a:spcPct val="0"/>
              </a:spcAft>
              <a:defRPr/>
            </a:lvl1pPr>
          </a:lstStyle>
          <a:p>
            <a:pPr>
              <a:defRPr/>
            </a:pPr>
            <a:fld id="{F98F4C44-D13E-4B82-82F7-8B35567070F7}" type="slidenum">
              <a:rPr lang="zh-CN" altLang="en-US"/>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5" name="标题 4"/>
          <p:cNvSpPr>
            <a:spLocks noGrp="1"/>
          </p:cNvSpPr>
          <p:nvPr>
            <p:ph type="title"/>
          </p:nvPr>
        </p:nvSpPr>
        <p:spPr>
          <a:xfrm>
            <a:off x="628650" y="1640583"/>
            <a:ext cx="7886700" cy="1862336"/>
          </a:xfrm>
          <a:prstGeom prst="rect">
            <a:avLst/>
          </a:prstGeom>
        </p:spPr>
        <p:txBody>
          <a:bodyPr>
            <a:normAutofit/>
          </a:bodyPr>
          <a:lstStyle>
            <a:lvl1pPr algn="ctr">
              <a:defRPr sz="4500" b="0"/>
            </a:lvl1pPr>
          </a:lstStyle>
          <a:p>
            <a:r>
              <a:rPr lang="zh-CN" altLang="en-US" smtClean="0"/>
              <a:t>单击此处编辑母版标题样式</a:t>
            </a:r>
            <a:endParaRPr lang="zh-CN" altLang="en-US" dirty="0"/>
          </a:p>
        </p:txBody>
      </p:sp>
      <p:sp>
        <p:nvSpPr>
          <p:cNvPr id="3" name="日期占位符 1"/>
          <p:cNvSpPr>
            <a:spLocks noGrp="1"/>
          </p:cNvSpPr>
          <p:nvPr>
            <p:ph type="dt" sz="half" idx="10"/>
          </p:nvPr>
        </p:nvSpPr>
        <p:spPr/>
        <p:txBody>
          <a:bodyPr/>
          <a:lstStyle>
            <a:lvl1pPr eaLnBrk="0" fontAlgn="base" hangingPunct="0">
              <a:spcBef>
                <a:spcPct val="0"/>
              </a:spcBef>
              <a:spcAft>
                <a:spcPct val="0"/>
              </a:spcAft>
              <a:defRPr/>
            </a:lvl1pPr>
          </a:lstStyle>
          <a:p>
            <a:pPr>
              <a:defRPr/>
            </a:pPr>
            <a:fld id="{08248A5B-4DD4-4303-B2FF-6D8E13DC6B5A}" type="datetimeFigureOut">
              <a:rPr lang="zh-CN" altLang="en-US"/>
            </a:fld>
            <a:endParaRPr lang="zh-CN" altLang="en-US"/>
          </a:p>
        </p:txBody>
      </p:sp>
      <p:sp>
        <p:nvSpPr>
          <p:cNvPr id="4" name="页脚占位符 2"/>
          <p:cNvSpPr>
            <a:spLocks noGrp="1"/>
          </p:cNvSpPr>
          <p:nvPr>
            <p:ph type="ftr" sz="quarter" idx="11"/>
          </p:nvPr>
        </p:nvSpPr>
        <p:spPr/>
        <p:txBody>
          <a:bodyPr/>
          <a:lstStyle>
            <a:lvl1pPr eaLnBrk="0" fontAlgn="base" hangingPunct="0">
              <a:spcBef>
                <a:spcPct val="0"/>
              </a:spcBef>
              <a:spcAft>
                <a:spcPct val="0"/>
              </a:spcAft>
              <a:defRPr/>
            </a:lvl1pPr>
          </a:lstStyle>
          <a:p>
            <a:pPr>
              <a:defRPr/>
            </a:pPr>
            <a:endParaRPr lang="zh-CN" altLang="en-US"/>
          </a:p>
        </p:txBody>
      </p:sp>
      <p:sp>
        <p:nvSpPr>
          <p:cNvPr id="6" name="灯片编号占位符 3"/>
          <p:cNvSpPr>
            <a:spLocks noGrp="1"/>
          </p:cNvSpPr>
          <p:nvPr>
            <p:ph type="sldNum" sz="quarter" idx="12"/>
          </p:nvPr>
        </p:nvSpPr>
        <p:spPr/>
        <p:txBody>
          <a:bodyPr/>
          <a:lstStyle>
            <a:lvl1pPr eaLnBrk="0" fontAlgn="base" hangingPunct="0">
              <a:spcBef>
                <a:spcPct val="0"/>
              </a:spcBef>
              <a:spcAft>
                <a:spcPct val="0"/>
              </a:spcAft>
              <a:defRPr/>
            </a:lvl1pPr>
          </a:lstStyle>
          <a:p>
            <a:pPr>
              <a:defRPr/>
            </a:pPr>
            <a:fld id="{C9E1A48B-8E8F-46F7-9F7A-EA0E9035DDE3}" type="slidenum">
              <a:rPr lang="zh-CN" altLang="en-US"/>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28650" y="1369219"/>
            <a:ext cx="3886200" cy="326350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4629150" y="1369219"/>
            <a:ext cx="3886200" cy="326350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lvl1pPr eaLnBrk="0" fontAlgn="base" hangingPunct="0">
              <a:spcBef>
                <a:spcPct val="0"/>
              </a:spcBef>
              <a:spcAft>
                <a:spcPct val="0"/>
              </a:spcAft>
              <a:defRPr/>
            </a:lvl1pPr>
          </a:lstStyle>
          <a:p>
            <a:pPr>
              <a:defRPr/>
            </a:pPr>
            <a:fld id="{473A6317-BA44-4E3A-80B3-FFE7491C4857}" type="datetimeFigureOut">
              <a:rPr lang="zh-CN" altLang="en-US"/>
            </a:fld>
            <a:endParaRPr lang="zh-CN" altLang="en-US"/>
          </a:p>
        </p:txBody>
      </p:sp>
      <p:sp>
        <p:nvSpPr>
          <p:cNvPr id="6" name="页脚占位符 5"/>
          <p:cNvSpPr>
            <a:spLocks noGrp="1"/>
          </p:cNvSpPr>
          <p:nvPr>
            <p:ph type="ftr" sz="quarter" idx="11"/>
          </p:nvPr>
        </p:nvSpPr>
        <p:spPr/>
        <p:txBody>
          <a:bodyPr/>
          <a:lstStyle>
            <a:lvl1pPr eaLnBrk="0" fontAlgn="base" hangingPunct="0">
              <a:spcBef>
                <a:spcPct val="0"/>
              </a:spcBef>
              <a:spcAft>
                <a:spcPct val="0"/>
              </a:spcAft>
              <a:defRPr/>
            </a:lvl1pPr>
          </a:lstStyle>
          <a:p>
            <a:pPr>
              <a:defRPr/>
            </a:pPr>
            <a:endParaRPr lang="zh-CN" altLang="en-US"/>
          </a:p>
        </p:txBody>
      </p:sp>
      <p:sp>
        <p:nvSpPr>
          <p:cNvPr id="7" name="灯片编号占位符 6"/>
          <p:cNvSpPr>
            <a:spLocks noGrp="1"/>
          </p:cNvSpPr>
          <p:nvPr>
            <p:ph type="sldNum" sz="quarter" idx="12"/>
          </p:nvPr>
        </p:nvSpPr>
        <p:spPr/>
        <p:txBody>
          <a:bodyPr/>
          <a:lstStyle>
            <a:lvl1pPr eaLnBrk="0" fontAlgn="base" hangingPunct="0">
              <a:spcBef>
                <a:spcPct val="0"/>
              </a:spcBef>
              <a:spcAft>
                <a:spcPct val="0"/>
              </a:spcAft>
              <a:defRPr/>
            </a:lvl1pPr>
          </a:lstStyle>
          <a:p>
            <a:pPr>
              <a:defRPr/>
            </a:pPr>
            <a:fld id="{404ED06E-6A7A-4BE1-B892-46C5DC2D8DF0}" type="slidenum">
              <a:rPr lang="zh-CN" altLang="en-US"/>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629842" y="1308721"/>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629842" y="1961707"/>
            <a:ext cx="3868340" cy="268054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4629150" y="1308721"/>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4629150" y="1961707"/>
            <a:ext cx="3887391" cy="268054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lvl1pPr eaLnBrk="0" fontAlgn="base" hangingPunct="0">
              <a:spcBef>
                <a:spcPct val="0"/>
              </a:spcBef>
              <a:spcAft>
                <a:spcPct val="0"/>
              </a:spcAft>
              <a:defRPr/>
            </a:lvl1pPr>
          </a:lstStyle>
          <a:p>
            <a:pPr>
              <a:defRPr/>
            </a:pPr>
            <a:fld id="{2370EC5C-5EA7-4EC5-8A2D-3D70F7D3A13B}" type="datetimeFigureOut">
              <a:rPr lang="zh-CN" altLang="en-US"/>
            </a:fld>
            <a:endParaRPr lang="zh-CN" altLang="en-US"/>
          </a:p>
        </p:txBody>
      </p:sp>
      <p:sp>
        <p:nvSpPr>
          <p:cNvPr id="8" name="页脚占位符 7"/>
          <p:cNvSpPr>
            <a:spLocks noGrp="1"/>
          </p:cNvSpPr>
          <p:nvPr>
            <p:ph type="ftr" sz="quarter" idx="11"/>
          </p:nvPr>
        </p:nvSpPr>
        <p:spPr/>
        <p:txBody>
          <a:bodyPr/>
          <a:lstStyle>
            <a:lvl1pPr eaLnBrk="0" fontAlgn="base" hangingPunct="0">
              <a:spcBef>
                <a:spcPct val="0"/>
              </a:spcBef>
              <a:spcAft>
                <a:spcPct val="0"/>
              </a:spcAft>
              <a:defRPr/>
            </a:lvl1pPr>
          </a:lstStyle>
          <a:p>
            <a:pPr>
              <a:defRPr/>
            </a:pPr>
            <a:endParaRPr lang="zh-CN" altLang="en-US"/>
          </a:p>
        </p:txBody>
      </p:sp>
      <p:sp>
        <p:nvSpPr>
          <p:cNvPr id="9" name="灯片编号占位符 8"/>
          <p:cNvSpPr>
            <a:spLocks noGrp="1"/>
          </p:cNvSpPr>
          <p:nvPr>
            <p:ph type="sldNum" sz="quarter" idx="12"/>
          </p:nvPr>
        </p:nvSpPr>
        <p:spPr/>
        <p:txBody>
          <a:bodyPr/>
          <a:lstStyle>
            <a:lvl1pPr eaLnBrk="0" fontAlgn="base" hangingPunct="0">
              <a:spcBef>
                <a:spcPct val="0"/>
              </a:spcBef>
              <a:spcAft>
                <a:spcPct val="0"/>
              </a:spcAft>
              <a:defRPr/>
            </a:lvl1pPr>
          </a:lstStyle>
          <a:p>
            <a:pPr>
              <a:defRPr/>
            </a:pPr>
            <a:fld id="{A3E2379A-18D1-48B8-8D5C-D021832FD077}" type="slidenum">
              <a:rPr lang="zh-CN" altLang="en-US"/>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2428875" y="1619250"/>
            <a:ext cx="4286250" cy="1036838"/>
          </a:xfrm>
          <a:prstGeom prst="rect">
            <a:avLst/>
          </a:prstGeom>
        </p:spPr>
        <p:txBody>
          <a:bodyPr anchor="b">
            <a:normAutofit/>
          </a:bodyPr>
          <a:lstStyle>
            <a:lvl1pPr algn="ctr">
              <a:defRPr sz="6000" b="0">
                <a:solidFill>
                  <a:schemeClr val="tx1"/>
                </a:solidFill>
              </a:defRPr>
            </a:lvl1pPr>
          </a:lstStyle>
          <a:p>
            <a:r>
              <a:rPr lang="zh-CN" altLang="en-US" smtClean="0"/>
              <a:t>单击此处编辑母版标题样式</a:t>
            </a:r>
            <a:endParaRPr lang="zh-CN" altLang="en-US" dirty="0"/>
          </a:p>
        </p:txBody>
      </p:sp>
      <p:sp>
        <p:nvSpPr>
          <p:cNvPr id="37" name="内容占位符 36"/>
          <p:cNvSpPr>
            <a:spLocks noGrp="1"/>
          </p:cNvSpPr>
          <p:nvPr>
            <p:ph sz="quarter" idx="13"/>
          </p:nvPr>
        </p:nvSpPr>
        <p:spPr>
          <a:xfrm>
            <a:off x="2428875" y="2799901"/>
            <a:ext cx="4286250" cy="889453"/>
          </a:xfrm>
        </p:spPr>
        <p:txBody>
          <a:bodyPr/>
          <a:lstStyle>
            <a:lvl1pPr marL="0" indent="0" algn="ctr">
              <a:buNone/>
              <a:defRPr sz="2400">
                <a:solidFill>
                  <a:schemeClr val="tx1"/>
                </a:solidFill>
              </a:defRPr>
            </a:lvl1pPr>
          </a:lstStyle>
          <a:p>
            <a:pPr lvl="0"/>
            <a:r>
              <a:rPr lang="zh-CN" altLang="en-US" smtClean="0"/>
              <a:t>单击此处编辑母版文本样式</a:t>
            </a:r>
            <a:endParaRPr lang="zh-CN" altLang="en-US" smtClean="0"/>
          </a:p>
        </p:txBody>
      </p:sp>
      <p:sp>
        <p:nvSpPr>
          <p:cNvPr id="4" name="日期占位符 2"/>
          <p:cNvSpPr>
            <a:spLocks noGrp="1"/>
          </p:cNvSpPr>
          <p:nvPr>
            <p:ph type="dt" sz="half" idx="14"/>
          </p:nvPr>
        </p:nvSpPr>
        <p:spPr/>
        <p:txBody>
          <a:bodyPr/>
          <a:lstStyle>
            <a:lvl1pPr eaLnBrk="0" fontAlgn="base" hangingPunct="0">
              <a:spcBef>
                <a:spcPct val="0"/>
              </a:spcBef>
              <a:spcAft>
                <a:spcPct val="0"/>
              </a:spcAft>
              <a:defRPr/>
            </a:lvl1pPr>
          </a:lstStyle>
          <a:p>
            <a:pPr>
              <a:defRPr/>
            </a:pPr>
            <a:fld id="{4295A896-6DF9-4629-ABFE-F38F3B7D8000}" type="datetimeFigureOut">
              <a:rPr lang="zh-CN" altLang="en-US"/>
            </a:fld>
            <a:endParaRPr lang="zh-CN" altLang="en-US"/>
          </a:p>
        </p:txBody>
      </p:sp>
      <p:sp>
        <p:nvSpPr>
          <p:cNvPr id="5" name="页脚占位符 3"/>
          <p:cNvSpPr>
            <a:spLocks noGrp="1"/>
          </p:cNvSpPr>
          <p:nvPr>
            <p:ph type="ftr" sz="quarter" idx="15"/>
          </p:nvPr>
        </p:nvSpPr>
        <p:spPr/>
        <p:txBody>
          <a:bodyPr/>
          <a:lstStyle>
            <a:lvl1pPr eaLnBrk="0" fontAlgn="base" hangingPunct="0">
              <a:spcBef>
                <a:spcPct val="0"/>
              </a:spcBef>
              <a:spcAft>
                <a:spcPct val="0"/>
              </a:spcAft>
              <a:defRPr/>
            </a:lvl1pPr>
          </a:lstStyle>
          <a:p>
            <a:pPr>
              <a:defRPr/>
            </a:pPr>
            <a:endParaRPr lang="zh-CN" altLang="en-US"/>
          </a:p>
        </p:txBody>
      </p:sp>
      <p:sp>
        <p:nvSpPr>
          <p:cNvPr id="6" name="灯片编号占位符 4"/>
          <p:cNvSpPr>
            <a:spLocks noGrp="1"/>
          </p:cNvSpPr>
          <p:nvPr>
            <p:ph type="sldNum" sz="quarter" idx="16"/>
          </p:nvPr>
        </p:nvSpPr>
        <p:spPr/>
        <p:txBody>
          <a:bodyPr/>
          <a:lstStyle>
            <a:lvl1pPr eaLnBrk="0" fontAlgn="base" hangingPunct="0">
              <a:spcBef>
                <a:spcPct val="0"/>
              </a:spcBef>
              <a:spcAft>
                <a:spcPct val="0"/>
              </a:spcAft>
              <a:defRPr/>
            </a:lvl1pPr>
          </a:lstStyle>
          <a:p>
            <a:pPr>
              <a:defRPr/>
            </a:pPr>
            <a:fld id="{E5A9536D-3266-4081-80DD-BC9E922AE316}"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5"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6" name="灯片编号占位符 1029"/>
          <p:cNvSpPr>
            <a:spLocks noGrp="1"/>
          </p:cNvSpPr>
          <p:nvPr>
            <p:ph type="sldNum" sz="quarter" idx="12"/>
          </p:nvPr>
        </p:nvSpPr>
        <p:spPr/>
        <p:txBody>
          <a:bodyPr/>
          <a:lstStyle>
            <a:lvl1pPr>
              <a:defRPr/>
            </a:lvl1pPr>
          </a:lstStyle>
          <a:p>
            <a:pPr>
              <a:defRPr/>
            </a:pPr>
            <a:fld id="{0374576C-C3F8-4059-A1E7-CF89E9F12C42}" type="slidenum">
              <a:rPr lang="zh-CN" altLang="en-US">
                <a:solidFill>
                  <a:srgbClr val="000000"/>
                </a:solidFill>
              </a:rPr>
            </a:fld>
            <a:endParaRPr lang="zh-CN" altLang="en-US">
              <a:solidFill>
                <a:srgbClr val="000000"/>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eaLnBrk="0" fontAlgn="base" hangingPunct="0">
              <a:spcBef>
                <a:spcPct val="0"/>
              </a:spcBef>
              <a:spcAft>
                <a:spcPct val="0"/>
              </a:spcAft>
              <a:defRPr/>
            </a:lvl1pPr>
          </a:lstStyle>
          <a:p>
            <a:pPr>
              <a:defRPr/>
            </a:pPr>
            <a:fld id="{9352D334-4370-4973-884C-9937CF735871}" type="datetimeFigureOut">
              <a:rPr lang="zh-CN" altLang="en-US"/>
            </a:fld>
            <a:endParaRPr lang="zh-CN" altLang="en-US"/>
          </a:p>
        </p:txBody>
      </p:sp>
      <p:sp>
        <p:nvSpPr>
          <p:cNvPr id="3" name="页脚占位符 2"/>
          <p:cNvSpPr>
            <a:spLocks noGrp="1"/>
          </p:cNvSpPr>
          <p:nvPr>
            <p:ph type="ftr" sz="quarter" idx="11"/>
          </p:nvPr>
        </p:nvSpPr>
        <p:spPr/>
        <p:txBody>
          <a:bodyPr/>
          <a:lstStyle>
            <a:lvl1pPr eaLnBrk="0" fontAlgn="base" hangingPunct="0">
              <a:spcBef>
                <a:spcPct val="0"/>
              </a:spcBef>
              <a:spcAft>
                <a:spcPct val="0"/>
              </a:spcAft>
              <a:defRPr/>
            </a:lvl1pPr>
          </a:lstStyle>
          <a:p>
            <a:pPr>
              <a:defRPr/>
            </a:pPr>
            <a:endParaRPr lang="zh-CN" altLang="en-US"/>
          </a:p>
        </p:txBody>
      </p:sp>
      <p:sp>
        <p:nvSpPr>
          <p:cNvPr id="4" name="灯片编号占位符 3"/>
          <p:cNvSpPr>
            <a:spLocks noGrp="1"/>
          </p:cNvSpPr>
          <p:nvPr>
            <p:ph type="sldNum" sz="quarter" idx="12"/>
          </p:nvPr>
        </p:nvSpPr>
        <p:spPr/>
        <p:txBody>
          <a:bodyPr/>
          <a:lstStyle>
            <a:lvl1pPr eaLnBrk="0" fontAlgn="base" hangingPunct="0">
              <a:spcBef>
                <a:spcPct val="0"/>
              </a:spcBef>
              <a:spcAft>
                <a:spcPct val="0"/>
              </a:spcAft>
              <a:defRPr/>
            </a:lvl1pPr>
          </a:lstStyle>
          <a:p>
            <a:pPr>
              <a:defRPr/>
            </a:pPr>
            <a:fld id="{5E8D9139-8571-4295-A309-8A1AEB086284}" type="slidenum">
              <a:rPr lang="zh-CN" altLang="en-US"/>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535255"/>
            <a:ext cx="3511241" cy="1071121"/>
          </a:xfrm>
          <a:prstGeom prst="rect">
            <a:avLst/>
          </a:prstGeom>
        </p:spPr>
        <p:txBody>
          <a:bodyPr anchor="t">
            <a:normAutofit/>
          </a:bodyPr>
          <a:lstStyle>
            <a:lvl1pPr>
              <a:defRPr sz="2700"/>
            </a:lvl1pPr>
          </a:lstStyle>
          <a:p>
            <a:r>
              <a:rPr lang="zh-CN" altLang="en-US" smtClean="0"/>
              <a:t>单击此处编辑母版标题样式</a:t>
            </a:r>
            <a:endParaRPr lang="zh-CN" altLang="en-US" dirty="0"/>
          </a:p>
        </p:txBody>
      </p:sp>
      <p:sp>
        <p:nvSpPr>
          <p:cNvPr id="3" name="图片占位符 2"/>
          <p:cNvSpPr>
            <a:spLocks noGrp="1" noChangeAspect="1"/>
          </p:cNvSpPr>
          <p:nvPr>
            <p:ph type="pic" idx="1"/>
          </p:nvPr>
        </p:nvSpPr>
        <p:spPr>
          <a:xfrm>
            <a:off x="4231888" y="535255"/>
            <a:ext cx="4283912" cy="40527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0" dirty="0"/>
          </a:p>
        </p:txBody>
      </p:sp>
      <p:sp>
        <p:nvSpPr>
          <p:cNvPr id="4" name="文本占位符 3"/>
          <p:cNvSpPr>
            <a:spLocks noGrp="1"/>
          </p:cNvSpPr>
          <p:nvPr>
            <p:ph type="body" sz="half" idx="2"/>
          </p:nvPr>
        </p:nvSpPr>
        <p:spPr>
          <a:xfrm>
            <a:off x="628650" y="1735405"/>
            <a:ext cx="3511241" cy="2858691"/>
          </a:xfrm>
        </p:spPr>
        <p:txBody>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lvl1pPr eaLnBrk="0" fontAlgn="base" hangingPunct="0">
              <a:spcBef>
                <a:spcPct val="0"/>
              </a:spcBef>
              <a:spcAft>
                <a:spcPct val="0"/>
              </a:spcAft>
              <a:defRPr/>
            </a:lvl1pPr>
          </a:lstStyle>
          <a:p>
            <a:pPr>
              <a:defRPr/>
            </a:pPr>
            <a:fld id="{1A2C64C1-9B57-4F14-AC8E-536A8BF4BAD4}" type="datetimeFigureOut">
              <a:rPr lang="zh-CN" altLang="en-US"/>
            </a:fld>
            <a:endParaRPr lang="zh-CN" altLang="en-US" dirty="0"/>
          </a:p>
        </p:txBody>
      </p:sp>
      <p:sp>
        <p:nvSpPr>
          <p:cNvPr id="6" name="页脚占位符 5"/>
          <p:cNvSpPr>
            <a:spLocks noGrp="1"/>
          </p:cNvSpPr>
          <p:nvPr>
            <p:ph type="ftr" sz="quarter" idx="11"/>
          </p:nvPr>
        </p:nvSpPr>
        <p:spPr/>
        <p:txBody>
          <a:bodyPr/>
          <a:lstStyle>
            <a:lvl1pPr eaLnBrk="0" fontAlgn="base" hangingPunct="0">
              <a:spcBef>
                <a:spcPct val="0"/>
              </a:spcBef>
              <a:spcAft>
                <a:spcPct val="0"/>
              </a:spcAft>
              <a:defRPr dirty="0"/>
            </a:lvl1pPr>
          </a:lstStyle>
          <a:p>
            <a:pPr>
              <a:defRPr/>
            </a:pPr>
            <a:endParaRPr lang="zh-CN" altLang="en-US"/>
          </a:p>
        </p:txBody>
      </p:sp>
      <p:sp>
        <p:nvSpPr>
          <p:cNvPr id="7" name="灯片编号占位符 6"/>
          <p:cNvSpPr>
            <a:spLocks noGrp="1"/>
          </p:cNvSpPr>
          <p:nvPr>
            <p:ph type="sldNum" sz="quarter" idx="12"/>
          </p:nvPr>
        </p:nvSpPr>
        <p:spPr/>
        <p:txBody>
          <a:bodyPr/>
          <a:lstStyle>
            <a:lvl1pPr eaLnBrk="0" fontAlgn="base" hangingPunct="0">
              <a:spcBef>
                <a:spcPct val="0"/>
              </a:spcBef>
              <a:spcAft>
                <a:spcPct val="0"/>
              </a:spcAft>
              <a:defRPr/>
            </a:lvl1pPr>
          </a:lstStyle>
          <a:p>
            <a:pPr>
              <a:defRPr/>
            </a:pPr>
            <a:fld id="{AEEA3BFD-9CF4-4BE2-838F-509A19789209}" type="slidenum">
              <a:rPr lang="zh-CN" altLang="en-US"/>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833674" y="273844"/>
            <a:ext cx="681676" cy="4358879"/>
          </a:xfrm>
          <a:prstGeom prst="rect">
            <a:avLst/>
          </a:prstGeom>
        </p:spPr>
        <p:txBody>
          <a:bodyPr vert="eaVert">
            <a:normAutofit/>
          </a:bodyPr>
          <a:lstStyle>
            <a:lvl1pPr>
              <a:defRPr sz="3300"/>
            </a:lvl1pPr>
          </a:lstStyle>
          <a:p>
            <a:r>
              <a:rPr lang="zh-CN" altLang="en-US" smtClean="0"/>
              <a:t>单击此处编辑母版标题样式</a:t>
            </a:r>
            <a:endParaRPr lang="zh-CN" altLang="en-US" dirty="0"/>
          </a:p>
        </p:txBody>
      </p:sp>
      <p:sp>
        <p:nvSpPr>
          <p:cNvPr id="3" name="竖排文字占位符 2"/>
          <p:cNvSpPr>
            <a:spLocks noGrp="1"/>
          </p:cNvSpPr>
          <p:nvPr>
            <p:ph type="body" orient="vert" idx="1"/>
          </p:nvPr>
        </p:nvSpPr>
        <p:spPr>
          <a:xfrm>
            <a:off x="628650" y="273844"/>
            <a:ext cx="7084832" cy="4358879"/>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lvl1pPr eaLnBrk="0" fontAlgn="base" hangingPunct="0">
              <a:spcBef>
                <a:spcPct val="0"/>
              </a:spcBef>
              <a:spcAft>
                <a:spcPct val="0"/>
              </a:spcAft>
              <a:defRPr/>
            </a:lvl1pPr>
          </a:lstStyle>
          <a:p>
            <a:pPr>
              <a:defRPr/>
            </a:pPr>
            <a:fld id="{D5B6C509-F815-4507-BCB0-5DCCA2B5DF8F}" type="datetimeFigureOut">
              <a:rPr lang="zh-CN" altLang="en-US"/>
            </a:fld>
            <a:endParaRPr lang="zh-CN" altLang="en-US"/>
          </a:p>
        </p:txBody>
      </p:sp>
      <p:sp>
        <p:nvSpPr>
          <p:cNvPr id="5" name="页脚占位符 4"/>
          <p:cNvSpPr>
            <a:spLocks noGrp="1"/>
          </p:cNvSpPr>
          <p:nvPr>
            <p:ph type="ftr" sz="quarter" idx="11"/>
          </p:nvPr>
        </p:nvSpPr>
        <p:spPr/>
        <p:txBody>
          <a:bodyPr/>
          <a:lstStyle>
            <a:lvl1pPr eaLnBrk="0" fontAlgn="base" hangingPunct="0">
              <a:spcBef>
                <a:spcPct val="0"/>
              </a:spcBef>
              <a:spcAft>
                <a:spcPct val="0"/>
              </a:spcAft>
              <a:defRPr/>
            </a:lvl1pPr>
          </a:lstStyle>
          <a:p>
            <a:pPr>
              <a:defRPr/>
            </a:pPr>
            <a:endParaRPr lang="zh-CN" altLang="en-US"/>
          </a:p>
        </p:txBody>
      </p:sp>
      <p:sp>
        <p:nvSpPr>
          <p:cNvPr id="6" name="灯片编号占位符 5"/>
          <p:cNvSpPr>
            <a:spLocks noGrp="1"/>
          </p:cNvSpPr>
          <p:nvPr>
            <p:ph type="sldNum" sz="quarter" idx="12"/>
          </p:nvPr>
        </p:nvSpPr>
        <p:spPr/>
        <p:txBody>
          <a:bodyPr/>
          <a:lstStyle>
            <a:lvl1pPr eaLnBrk="0" fontAlgn="base" hangingPunct="0">
              <a:spcBef>
                <a:spcPct val="0"/>
              </a:spcBef>
              <a:spcAft>
                <a:spcPct val="0"/>
              </a:spcAft>
              <a:defRPr/>
            </a:lvl1pPr>
          </a:lstStyle>
          <a:p>
            <a:pPr>
              <a:defRPr/>
            </a:pPr>
            <a:fld id="{C96284E8-C3DC-4EC3-837A-867824CD1565}" type="slidenum">
              <a:rPr lang="zh-CN" altLang="en-US"/>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nvPr>
        </p:nvSpPr>
        <p:spPr>
          <a:xfrm>
            <a:off x="628650" y="413658"/>
            <a:ext cx="7886700" cy="416922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4"/>
          </p:nvPr>
        </p:nvSpPr>
        <p:spPr/>
        <p:txBody>
          <a:bodyPr/>
          <a:lstStyle>
            <a:lvl1pPr eaLnBrk="0" fontAlgn="base" hangingPunct="0">
              <a:spcBef>
                <a:spcPct val="0"/>
              </a:spcBef>
              <a:spcAft>
                <a:spcPct val="0"/>
              </a:spcAft>
              <a:defRPr/>
            </a:lvl1pPr>
          </a:lstStyle>
          <a:p>
            <a:pPr>
              <a:defRPr/>
            </a:pPr>
            <a:fld id="{1DB13100-D514-4B4E-873D-16C6D111A115}" type="datetimeFigureOut">
              <a:rPr lang="zh-CN" altLang="en-US"/>
            </a:fld>
            <a:endParaRPr lang="zh-CN" altLang="en-US"/>
          </a:p>
        </p:txBody>
      </p:sp>
      <p:sp>
        <p:nvSpPr>
          <p:cNvPr id="4" name="页脚占位符 3"/>
          <p:cNvSpPr>
            <a:spLocks noGrp="1"/>
          </p:cNvSpPr>
          <p:nvPr>
            <p:ph type="ftr" sz="quarter" idx="15"/>
          </p:nvPr>
        </p:nvSpPr>
        <p:spPr/>
        <p:txBody>
          <a:bodyPr/>
          <a:lstStyle>
            <a:lvl1pPr eaLnBrk="0" fontAlgn="base" hangingPunct="0">
              <a:spcBef>
                <a:spcPct val="0"/>
              </a:spcBef>
              <a:spcAft>
                <a:spcPct val="0"/>
              </a:spcAft>
              <a:defRPr/>
            </a:lvl1pPr>
          </a:lstStyle>
          <a:p>
            <a:pPr>
              <a:defRPr/>
            </a:pPr>
            <a:endParaRPr lang="zh-CN" altLang="en-US"/>
          </a:p>
        </p:txBody>
      </p:sp>
      <p:sp>
        <p:nvSpPr>
          <p:cNvPr id="5" name="灯片编号占位符 4"/>
          <p:cNvSpPr>
            <a:spLocks noGrp="1"/>
          </p:cNvSpPr>
          <p:nvPr>
            <p:ph type="sldNum" sz="quarter" idx="16"/>
          </p:nvPr>
        </p:nvSpPr>
        <p:spPr/>
        <p:txBody>
          <a:bodyPr/>
          <a:lstStyle>
            <a:lvl1pPr eaLnBrk="0" fontAlgn="base" hangingPunct="0">
              <a:spcBef>
                <a:spcPct val="0"/>
              </a:spcBef>
              <a:spcAft>
                <a:spcPct val="0"/>
              </a:spcAft>
              <a:defRPr/>
            </a:lvl1pPr>
          </a:lstStyle>
          <a:p>
            <a:pPr>
              <a:defRPr/>
            </a:pPr>
            <a:fld id="{BDB60678-7EBC-4908-A7A3-682754C1342A}"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28"/>
            <a:ext cx="7886700" cy="2139927"/>
          </a:xfrm>
          <a:prstGeom prst="rect">
            <a:avLst/>
          </a:prstGeom>
        </p:spPr>
        <p:txBody>
          <a:bodyPr anchor="b"/>
          <a:lstStyle>
            <a:lvl1pPr>
              <a:defRPr sz="3375"/>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623888" y="3442699"/>
            <a:ext cx="7886700" cy="1125337"/>
          </a:xfrm>
        </p:spPr>
        <p:txBody>
          <a:bodyPr/>
          <a:lstStyle>
            <a:lvl1pPr marL="0" indent="0">
              <a:buNone/>
              <a:defRPr sz="1350">
                <a:solidFill>
                  <a:schemeClr val="tx1">
                    <a:tint val="75000"/>
                  </a:schemeClr>
                </a:solidFill>
              </a:defRPr>
            </a:lvl1pPr>
            <a:lvl2pPr marL="257175" indent="0">
              <a:buNone/>
              <a:defRPr sz="1125">
                <a:solidFill>
                  <a:schemeClr val="tx1">
                    <a:tint val="75000"/>
                  </a:schemeClr>
                </a:solidFill>
              </a:defRPr>
            </a:lvl2pPr>
            <a:lvl3pPr marL="514350" indent="0">
              <a:buNone/>
              <a:defRPr sz="1015">
                <a:solidFill>
                  <a:schemeClr val="tx1">
                    <a:tint val="75000"/>
                  </a:schemeClr>
                </a:solidFill>
              </a:defRPr>
            </a:lvl3pPr>
            <a:lvl4pPr marL="771525" indent="0">
              <a:buNone/>
              <a:defRPr sz="900">
                <a:solidFill>
                  <a:schemeClr val="tx1">
                    <a:tint val="75000"/>
                  </a:schemeClr>
                </a:solidFill>
              </a:defRPr>
            </a:lvl4pPr>
            <a:lvl5pPr marL="1028700" indent="0">
              <a:buNone/>
              <a:defRPr sz="900">
                <a:solidFill>
                  <a:schemeClr val="tx1">
                    <a:tint val="75000"/>
                  </a:schemeClr>
                </a:solidFill>
              </a:defRPr>
            </a:lvl5pPr>
            <a:lvl6pPr marL="1285875" indent="0">
              <a:buNone/>
              <a:defRPr sz="900">
                <a:solidFill>
                  <a:schemeClr val="tx1">
                    <a:tint val="75000"/>
                  </a:schemeClr>
                </a:solidFill>
              </a:defRPr>
            </a:lvl6pPr>
            <a:lvl7pPr marL="1543050" indent="0">
              <a:buNone/>
              <a:defRPr sz="900">
                <a:solidFill>
                  <a:schemeClr val="tx1">
                    <a:tint val="75000"/>
                  </a:schemeClr>
                </a:solidFill>
              </a:defRPr>
            </a:lvl7pPr>
            <a:lvl8pPr marL="1800225" indent="0">
              <a:buNone/>
              <a:defRPr sz="900">
                <a:solidFill>
                  <a:schemeClr val="tx1">
                    <a:tint val="75000"/>
                  </a:schemeClr>
                </a:solidFill>
              </a:defRPr>
            </a:lvl8pPr>
            <a:lvl9pPr marL="2058035" indent="0">
              <a:buNone/>
              <a:defRPr sz="900">
                <a:solidFill>
                  <a:schemeClr val="tx1">
                    <a:tint val="75000"/>
                  </a:schemeClr>
                </a:solidFill>
              </a:defRPr>
            </a:lvl9pPr>
          </a:lstStyle>
          <a:p>
            <a:pPr lvl="0"/>
            <a:r>
              <a:rPr lang="zh-CN" altLang="en-US" noProof="1" smtClean="0"/>
              <a:t>单击此处编辑母版文本样式</a:t>
            </a:r>
            <a:endParaRPr lang="zh-CN" altLang="en-US" noProof="1" smtClean="0"/>
          </a:p>
        </p:txBody>
      </p:sp>
      <p:sp>
        <p:nvSpPr>
          <p:cNvPr id="4"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5"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6" name="灯片编号占位符 1029"/>
          <p:cNvSpPr>
            <a:spLocks noGrp="1"/>
          </p:cNvSpPr>
          <p:nvPr>
            <p:ph type="sldNum" sz="quarter" idx="12"/>
          </p:nvPr>
        </p:nvSpPr>
        <p:spPr/>
        <p:txBody>
          <a:bodyPr/>
          <a:lstStyle>
            <a:lvl1pPr>
              <a:defRPr/>
            </a:lvl1pPr>
          </a:lstStyle>
          <a:p>
            <a:pPr>
              <a:defRPr/>
            </a:pPr>
            <a:fld id="{556B7859-222F-447C-BB53-1B5DD1C0214B}" type="slidenum">
              <a:rPr lang="zh-CN" altLang="en-US">
                <a:solidFill>
                  <a:srgbClr val="000000"/>
                </a:solidFill>
              </a:rPr>
            </a:fld>
            <a:endParaRPr lang="zh-CN" altLang="en-US">
              <a:solidFill>
                <a:srgbClr val="000000"/>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noProof="1" smtClean="0"/>
              <a:t>单击此处编辑母版标题样式</a:t>
            </a:r>
            <a:endParaRPr lang="zh-CN" altLang="en-US" noProof="1"/>
          </a:p>
        </p:txBody>
      </p:sp>
      <p:sp>
        <p:nvSpPr>
          <p:cNvPr id="3" name="内容占位符 2"/>
          <p:cNvSpPr>
            <a:spLocks noGrp="1"/>
          </p:cNvSpPr>
          <p:nvPr>
            <p:ph sz="half" idx="1"/>
          </p:nvPr>
        </p:nvSpPr>
        <p:spPr>
          <a:xfrm>
            <a:off x="457200" y="1200360"/>
            <a:ext cx="4032504" cy="3395066"/>
          </a:xfrm>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内容占位符 3"/>
          <p:cNvSpPr>
            <a:spLocks noGrp="1"/>
          </p:cNvSpPr>
          <p:nvPr>
            <p:ph sz="half" idx="2"/>
          </p:nvPr>
        </p:nvSpPr>
        <p:spPr>
          <a:xfrm>
            <a:off x="4654296" y="1200360"/>
            <a:ext cx="4032504" cy="3395066"/>
          </a:xfrm>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5"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6"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7" name="灯片编号占位符 1029"/>
          <p:cNvSpPr>
            <a:spLocks noGrp="1"/>
          </p:cNvSpPr>
          <p:nvPr>
            <p:ph type="sldNum" sz="quarter" idx="12"/>
          </p:nvPr>
        </p:nvSpPr>
        <p:spPr/>
        <p:txBody>
          <a:bodyPr/>
          <a:lstStyle>
            <a:lvl1pPr>
              <a:defRPr/>
            </a:lvl1pPr>
          </a:lstStyle>
          <a:p>
            <a:pPr>
              <a:defRPr/>
            </a:pPr>
            <a:fld id="{AF8A63B1-9E2F-4361-A04C-740E936AB56C}" type="slidenum">
              <a:rPr lang="zh-CN" altLang="en-US">
                <a:solidFill>
                  <a:srgbClr val="000000"/>
                </a:solidFill>
              </a:rPr>
            </a:fld>
            <a:endParaRPr lang="zh-CN" altLang="en-US">
              <a:solidFill>
                <a:srgbClr val="000000"/>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92"/>
            <a:ext cx="7886700" cy="994346"/>
          </a:xfrm>
          <a:prstGeom prst="rect">
            <a:avLst/>
          </a:prstGeom>
        </p:spPr>
        <p:txBody>
          <a:body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890081" y="1334062"/>
            <a:ext cx="3655181" cy="618042"/>
          </a:xfrm>
        </p:spPr>
        <p:txBody>
          <a:bodyPr anchor="ctr"/>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225" indent="0">
              <a:buNone/>
              <a:defRPr sz="1015"/>
            </a:lvl8pPr>
            <a:lvl9pPr marL="2058035" indent="0">
              <a:buNone/>
              <a:defRPr sz="1015"/>
            </a:lvl9pPr>
          </a:lstStyle>
          <a:p>
            <a:pPr lvl="0"/>
            <a:r>
              <a:rPr lang="zh-CN" altLang="en-US" noProof="1" smtClean="0"/>
              <a:t>单击此处编辑母版文本样式</a:t>
            </a:r>
            <a:endParaRPr lang="zh-CN" altLang="en-US" noProof="1" smtClean="0"/>
          </a:p>
        </p:txBody>
      </p:sp>
      <p:sp>
        <p:nvSpPr>
          <p:cNvPr id="4" name="内容占位符 3"/>
          <p:cNvSpPr>
            <a:spLocks noGrp="1"/>
          </p:cNvSpPr>
          <p:nvPr>
            <p:ph sz="half" idx="2"/>
          </p:nvPr>
        </p:nvSpPr>
        <p:spPr>
          <a:xfrm>
            <a:off x="890081" y="1999384"/>
            <a:ext cx="3655181" cy="2643675"/>
          </a:xfrm>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5" name="文本占位符 4"/>
          <p:cNvSpPr>
            <a:spLocks noGrp="1"/>
          </p:cNvSpPr>
          <p:nvPr>
            <p:ph type="body" sz="quarter" idx="3"/>
          </p:nvPr>
        </p:nvSpPr>
        <p:spPr>
          <a:xfrm>
            <a:off x="4692704" y="1334062"/>
            <a:ext cx="3673182" cy="618042"/>
          </a:xfrm>
        </p:spPr>
        <p:txBody>
          <a:bodyPr anchor="ctr"/>
          <a:lstStyle>
            <a:lvl1pPr marL="0" indent="0">
              <a:buNone/>
              <a:defRPr sz="1575"/>
            </a:lvl1pPr>
            <a:lvl2pPr marL="257175" indent="0">
              <a:buNone/>
              <a:defRPr sz="1350"/>
            </a:lvl2pPr>
            <a:lvl3pPr marL="514350" indent="0">
              <a:buNone/>
              <a:defRPr sz="1125"/>
            </a:lvl3pPr>
            <a:lvl4pPr marL="771525" indent="0">
              <a:buNone/>
              <a:defRPr sz="1015"/>
            </a:lvl4pPr>
            <a:lvl5pPr marL="1028700" indent="0">
              <a:buNone/>
              <a:defRPr sz="1015"/>
            </a:lvl5pPr>
            <a:lvl6pPr marL="1285875" indent="0">
              <a:buNone/>
              <a:defRPr sz="1015"/>
            </a:lvl6pPr>
            <a:lvl7pPr marL="1543050" indent="0">
              <a:buNone/>
              <a:defRPr sz="1015"/>
            </a:lvl7pPr>
            <a:lvl8pPr marL="1800225" indent="0">
              <a:buNone/>
              <a:defRPr sz="1015"/>
            </a:lvl8pPr>
            <a:lvl9pPr marL="2058035" indent="0">
              <a:buNone/>
              <a:defRPr sz="1015"/>
            </a:lvl9pPr>
          </a:lstStyle>
          <a:p>
            <a:pPr lvl="0"/>
            <a:r>
              <a:rPr lang="zh-CN" altLang="en-US" noProof="1" smtClean="0"/>
              <a:t>单击此处编辑母版文本样式</a:t>
            </a:r>
            <a:endParaRPr lang="zh-CN" altLang="en-US" noProof="1" smtClean="0"/>
          </a:p>
        </p:txBody>
      </p:sp>
      <p:sp>
        <p:nvSpPr>
          <p:cNvPr id="6" name="内容占位符 5"/>
          <p:cNvSpPr>
            <a:spLocks noGrp="1"/>
          </p:cNvSpPr>
          <p:nvPr>
            <p:ph sz="quarter" idx="4"/>
          </p:nvPr>
        </p:nvSpPr>
        <p:spPr>
          <a:xfrm>
            <a:off x="4692704" y="1999384"/>
            <a:ext cx="3673182" cy="2643675"/>
          </a:xfrm>
        </p:spPr>
        <p:txBody>
          <a:body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7"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8"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9" name="灯片编号占位符 1029"/>
          <p:cNvSpPr>
            <a:spLocks noGrp="1"/>
          </p:cNvSpPr>
          <p:nvPr>
            <p:ph type="sldNum" sz="quarter" idx="12"/>
          </p:nvPr>
        </p:nvSpPr>
        <p:spPr/>
        <p:txBody>
          <a:bodyPr/>
          <a:lstStyle>
            <a:lvl1pPr>
              <a:defRPr/>
            </a:lvl1pPr>
          </a:lstStyle>
          <a:p>
            <a:pPr>
              <a:defRPr/>
            </a:pPr>
            <a:fld id="{6A6D7D15-BE34-440E-96BC-C9FA433A9F55}" type="slidenum">
              <a:rPr lang="zh-CN" altLang="en-US">
                <a:solidFill>
                  <a:srgbClr val="000000"/>
                </a:solidFill>
              </a:rPr>
            </a:fld>
            <a:endParaRPr lang="zh-CN" altLang="en-US">
              <a:solidFill>
                <a:srgbClr val="000000"/>
              </a:solidFill>
            </a:endParaRPr>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noProof="1" smtClean="0"/>
              <a:t>单击此处编辑母版标题样式</a:t>
            </a:r>
            <a:endParaRPr lang="zh-CN" altLang="en-US" noProof="1"/>
          </a:p>
        </p:txBody>
      </p:sp>
      <p:sp>
        <p:nvSpPr>
          <p:cNvPr id="3"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4"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5" name="灯片编号占位符 1029"/>
          <p:cNvSpPr>
            <a:spLocks noGrp="1"/>
          </p:cNvSpPr>
          <p:nvPr>
            <p:ph type="sldNum" sz="quarter" idx="12"/>
          </p:nvPr>
        </p:nvSpPr>
        <p:spPr/>
        <p:txBody>
          <a:bodyPr/>
          <a:lstStyle>
            <a:lvl1pPr>
              <a:defRPr/>
            </a:lvl1pPr>
          </a:lstStyle>
          <a:p>
            <a:pPr>
              <a:defRPr/>
            </a:pPr>
            <a:fld id="{5189180B-9C74-43CF-A52A-E70F43862607}" type="slidenum">
              <a:rPr lang="zh-CN" altLang="en-US">
                <a:solidFill>
                  <a:srgbClr val="000000"/>
                </a:solidFill>
              </a:rPr>
            </a:fld>
            <a:endParaRPr lang="zh-CN" altLang="en-US">
              <a:solidFill>
                <a:srgbClr val="000000"/>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3"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4" name="灯片编号占位符 1029"/>
          <p:cNvSpPr>
            <a:spLocks noGrp="1"/>
          </p:cNvSpPr>
          <p:nvPr>
            <p:ph type="sldNum" sz="quarter" idx="12"/>
          </p:nvPr>
        </p:nvSpPr>
        <p:spPr/>
        <p:txBody>
          <a:bodyPr/>
          <a:lstStyle>
            <a:lvl1pPr>
              <a:defRPr/>
            </a:lvl1pPr>
          </a:lstStyle>
          <a:p>
            <a:pPr>
              <a:defRPr/>
            </a:pPr>
            <a:fld id="{6344E59A-3D6C-4C2D-B903-7FBD80934FF6}" type="slidenum">
              <a:rPr lang="zh-CN" altLang="en-US">
                <a:solidFill>
                  <a:srgbClr val="000000"/>
                </a:solidFill>
              </a:rPr>
            </a:fld>
            <a:endParaRPr lang="zh-CN" altLang="en-US">
              <a:solidFill>
                <a:srgbClr val="000000"/>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60"/>
            <a:ext cx="2949178" cy="1200360"/>
          </a:xfrm>
          <a:prstGeom prst="rect">
            <a:avLst/>
          </a:prstGeom>
        </p:spPr>
        <p:txBody>
          <a:bodyPr anchor="b"/>
          <a:lstStyle>
            <a:lvl1pPr>
              <a:defRPr sz="1800"/>
            </a:lvl1pPr>
          </a:lstStyle>
          <a:p>
            <a:r>
              <a:rPr lang="zh-CN" altLang="en-US" noProof="1" smtClean="0"/>
              <a:t>单击此处编辑母版标题样式</a:t>
            </a:r>
            <a:endParaRPr lang="zh-CN" altLang="en-US" noProof="1"/>
          </a:p>
        </p:txBody>
      </p:sp>
      <p:sp>
        <p:nvSpPr>
          <p:cNvPr id="3" name="内容占位符 2"/>
          <p:cNvSpPr>
            <a:spLocks noGrp="1"/>
          </p:cNvSpPr>
          <p:nvPr>
            <p:ph idx="1"/>
          </p:nvPr>
        </p:nvSpPr>
        <p:spPr>
          <a:xfrm>
            <a:off x="3887391" y="740698"/>
            <a:ext cx="4629150" cy="3655858"/>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zh-CN" altLang="en-US" noProof="1" smtClean="0"/>
              <a:t>单击此处编辑母版文本样式</a:t>
            </a:r>
            <a:endParaRPr lang="zh-CN" altLang="en-US" noProof="1" smtClean="0"/>
          </a:p>
          <a:p>
            <a:pPr lvl="1"/>
            <a:r>
              <a:rPr lang="zh-CN" altLang="en-US" noProof="1" smtClean="0"/>
              <a:t>第二级</a:t>
            </a:r>
            <a:endParaRPr lang="zh-CN" altLang="en-US" noProof="1" smtClean="0"/>
          </a:p>
          <a:p>
            <a:pPr lvl="2"/>
            <a:r>
              <a:rPr lang="zh-CN" altLang="en-US" noProof="1" smtClean="0"/>
              <a:t>第三级</a:t>
            </a:r>
            <a:endParaRPr lang="zh-CN" altLang="en-US" noProof="1" smtClean="0"/>
          </a:p>
          <a:p>
            <a:pPr lvl="3"/>
            <a:r>
              <a:rPr lang="zh-CN" altLang="en-US" noProof="1" smtClean="0"/>
              <a:t>第四级</a:t>
            </a:r>
            <a:endParaRPr lang="zh-CN" altLang="en-US" noProof="1" smtClean="0"/>
          </a:p>
          <a:p>
            <a:pPr lvl="4"/>
            <a:r>
              <a:rPr lang="zh-CN" altLang="en-US" noProof="1" smtClean="0"/>
              <a:t>第五级</a:t>
            </a:r>
            <a:endParaRPr lang="zh-CN" altLang="en-US" noProof="1"/>
          </a:p>
        </p:txBody>
      </p:sp>
      <p:sp>
        <p:nvSpPr>
          <p:cNvPr id="4" name="文本占位符 3"/>
          <p:cNvSpPr>
            <a:spLocks noGrp="1"/>
          </p:cNvSpPr>
          <p:nvPr>
            <p:ph type="body" sz="half" idx="2"/>
          </p:nvPr>
        </p:nvSpPr>
        <p:spPr>
          <a:xfrm>
            <a:off x="629841" y="1543320"/>
            <a:ext cx="2949178" cy="2859191"/>
          </a:xfrm>
        </p:spPr>
        <p:txBody>
          <a:bodyPr/>
          <a:lstStyle>
            <a:lvl1pPr marL="0" indent="0">
              <a:buNone/>
              <a:defRPr sz="900"/>
            </a:lvl1pPr>
            <a:lvl2pPr marL="257175" indent="0">
              <a:buNone/>
              <a:defRPr sz="790"/>
            </a:lvl2pPr>
            <a:lvl3pPr marL="514350" indent="0">
              <a:buNone/>
              <a:defRPr sz="675"/>
            </a:lvl3pPr>
            <a:lvl4pPr marL="771525" indent="0">
              <a:buNone/>
              <a:defRPr sz="565"/>
            </a:lvl4pPr>
            <a:lvl5pPr marL="1028700" indent="0">
              <a:buNone/>
              <a:defRPr sz="565"/>
            </a:lvl5pPr>
            <a:lvl6pPr marL="1285875" indent="0">
              <a:buNone/>
              <a:defRPr sz="565"/>
            </a:lvl6pPr>
            <a:lvl7pPr marL="1543050" indent="0">
              <a:buNone/>
              <a:defRPr sz="565"/>
            </a:lvl7pPr>
            <a:lvl8pPr marL="1800225" indent="0">
              <a:buNone/>
              <a:defRPr sz="565"/>
            </a:lvl8pPr>
            <a:lvl9pPr marL="2058035" indent="0">
              <a:buNone/>
              <a:defRPr sz="565"/>
            </a:lvl9pPr>
          </a:lstStyle>
          <a:p>
            <a:pPr lvl="0"/>
            <a:r>
              <a:rPr lang="zh-CN" altLang="en-US" noProof="1" smtClean="0"/>
              <a:t>单击此处编辑母版文本样式</a:t>
            </a:r>
            <a:endParaRPr lang="zh-CN" altLang="en-US" noProof="1" smtClean="0"/>
          </a:p>
        </p:txBody>
      </p:sp>
      <p:sp>
        <p:nvSpPr>
          <p:cNvPr id="5"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6"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7" name="灯片编号占位符 1029"/>
          <p:cNvSpPr>
            <a:spLocks noGrp="1"/>
          </p:cNvSpPr>
          <p:nvPr>
            <p:ph type="sldNum" sz="quarter" idx="12"/>
          </p:nvPr>
        </p:nvSpPr>
        <p:spPr/>
        <p:txBody>
          <a:bodyPr/>
          <a:lstStyle>
            <a:lvl1pPr>
              <a:defRPr/>
            </a:lvl1pPr>
          </a:lstStyle>
          <a:p>
            <a:pPr>
              <a:defRPr/>
            </a:pPr>
            <a:fld id="{E28AD6CC-55E6-4860-B575-AAEFA82E8A4D}" type="slidenum">
              <a:rPr lang="zh-CN" altLang="en-US">
                <a:solidFill>
                  <a:srgbClr val="000000"/>
                </a:solidFill>
              </a:rPr>
            </a:fld>
            <a:endParaRPr lang="zh-CN" altLang="en-US">
              <a:solidFill>
                <a:srgbClr val="000000"/>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60"/>
            <a:ext cx="3124012" cy="1200360"/>
          </a:xfrm>
          <a:prstGeom prst="rect">
            <a:avLst/>
          </a:prstGeom>
        </p:spPr>
        <p:txBody>
          <a:bodyPr anchor="b"/>
          <a:lstStyle>
            <a:lvl1pPr>
              <a:defRPr sz="1800"/>
            </a:lvl1pPr>
          </a:lstStyle>
          <a:p>
            <a:r>
              <a:rPr lang="zh-CN" altLang="en-US" noProof="1" smtClean="0"/>
              <a:t>单击此处编辑母版标题样式</a:t>
            </a:r>
            <a:endParaRPr lang="zh-CN" altLang="en-US" noProof="1"/>
          </a:p>
        </p:txBody>
      </p:sp>
      <p:sp>
        <p:nvSpPr>
          <p:cNvPr id="3" name="图片占位符 2"/>
          <p:cNvSpPr>
            <a:spLocks noGrp="1"/>
          </p:cNvSpPr>
          <p:nvPr>
            <p:ph type="pic" idx="1"/>
          </p:nvPr>
        </p:nvSpPr>
        <p:spPr>
          <a:xfrm>
            <a:off x="3887391" y="342961"/>
            <a:ext cx="4629150" cy="4053597"/>
          </a:xfrm>
        </p:spPr>
        <p:txBody>
          <a:bodyPr/>
          <a:lstStyle>
            <a:lvl1pPr marL="0" indent="0">
              <a:buNone/>
              <a:defRPr sz="1800"/>
            </a:lvl1pPr>
            <a:lvl2pPr marL="257175" indent="0">
              <a:buNone/>
              <a:defRPr sz="1575"/>
            </a:lvl2pPr>
            <a:lvl3pPr marL="514350" indent="0">
              <a:buNone/>
              <a:defRPr sz="1350"/>
            </a:lvl3pPr>
            <a:lvl4pPr marL="771525" indent="0">
              <a:buNone/>
              <a:defRPr sz="1125"/>
            </a:lvl4pPr>
            <a:lvl5pPr marL="1028700" indent="0">
              <a:buNone/>
              <a:defRPr sz="1125"/>
            </a:lvl5pPr>
            <a:lvl6pPr marL="1285875" indent="0">
              <a:buNone/>
              <a:defRPr sz="1125"/>
            </a:lvl6pPr>
            <a:lvl7pPr marL="1543050" indent="0">
              <a:buNone/>
              <a:defRPr sz="1125"/>
            </a:lvl7pPr>
            <a:lvl8pPr marL="1800225" indent="0">
              <a:buNone/>
              <a:defRPr sz="1125"/>
            </a:lvl8pPr>
            <a:lvl9pPr marL="2058035" indent="0">
              <a:buNone/>
              <a:defRPr sz="1125"/>
            </a:lvl9pPr>
          </a:lstStyle>
          <a:p>
            <a:pPr lvl="0"/>
            <a:endParaRPr lang="zh-CN" altLang="en-US" noProof="1"/>
          </a:p>
        </p:txBody>
      </p:sp>
      <p:sp>
        <p:nvSpPr>
          <p:cNvPr id="4" name="文本占位符 3"/>
          <p:cNvSpPr>
            <a:spLocks noGrp="1"/>
          </p:cNvSpPr>
          <p:nvPr>
            <p:ph type="body" sz="half" idx="2"/>
          </p:nvPr>
        </p:nvSpPr>
        <p:spPr>
          <a:xfrm>
            <a:off x="629841" y="1543320"/>
            <a:ext cx="3124012" cy="2859191"/>
          </a:xfrm>
        </p:spPr>
        <p:txBody>
          <a:bodyPr/>
          <a:lstStyle>
            <a:lvl1pPr marL="0" indent="0">
              <a:buNone/>
              <a:defRPr sz="1125"/>
            </a:lvl1pPr>
            <a:lvl2pPr marL="257175" indent="0">
              <a:buNone/>
              <a:defRPr sz="1015"/>
            </a:lvl2pPr>
            <a:lvl3pPr marL="514350" indent="0">
              <a:buNone/>
              <a:defRPr sz="900"/>
            </a:lvl3pPr>
            <a:lvl4pPr marL="771525" indent="0">
              <a:buNone/>
              <a:defRPr sz="790"/>
            </a:lvl4pPr>
            <a:lvl5pPr marL="1028700" indent="0">
              <a:buNone/>
              <a:defRPr sz="790"/>
            </a:lvl5pPr>
            <a:lvl6pPr marL="1285875" indent="0">
              <a:buNone/>
              <a:defRPr sz="790"/>
            </a:lvl6pPr>
            <a:lvl7pPr marL="1543050" indent="0">
              <a:buNone/>
              <a:defRPr sz="790"/>
            </a:lvl7pPr>
            <a:lvl8pPr marL="1800225" indent="0">
              <a:buNone/>
              <a:defRPr sz="790"/>
            </a:lvl8pPr>
            <a:lvl9pPr marL="2058035" indent="0">
              <a:buNone/>
              <a:defRPr sz="790"/>
            </a:lvl9pPr>
          </a:lstStyle>
          <a:p>
            <a:pPr lvl="0"/>
            <a:r>
              <a:rPr lang="zh-CN" altLang="en-US" noProof="1" smtClean="0"/>
              <a:t>单击此处编辑母版文本样式</a:t>
            </a:r>
            <a:endParaRPr lang="zh-CN" altLang="en-US" noProof="1" smtClean="0"/>
          </a:p>
        </p:txBody>
      </p:sp>
      <p:sp>
        <p:nvSpPr>
          <p:cNvPr id="5" name="日期占位符 1027"/>
          <p:cNvSpPr>
            <a:spLocks noGrp="1"/>
          </p:cNvSpPr>
          <p:nvPr>
            <p:ph type="dt" sz="half" idx="10"/>
          </p:nvPr>
        </p:nvSpPr>
        <p:spPr/>
        <p:txBody>
          <a:bodyPr/>
          <a:lstStyle>
            <a:lvl1pPr>
              <a:defRPr/>
            </a:lvl1pPr>
          </a:lstStyle>
          <a:p>
            <a:pPr>
              <a:defRPr/>
            </a:pPr>
            <a:endParaRPr lang="zh-CN" altLang="en-US">
              <a:solidFill>
                <a:srgbClr val="000000"/>
              </a:solidFill>
            </a:endParaRPr>
          </a:p>
        </p:txBody>
      </p:sp>
      <p:sp>
        <p:nvSpPr>
          <p:cNvPr id="6" name="页脚占位符 1028"/>
          <p:cNvSpPr>
            <a:spLocks noGrp="1"/>
          </p:cNvSpPr>
          <p:nvPr>
            <p:ph type="ftr" sz="quarter" idx="11"/>
          </p:nvPr>
        </p:nvSpPr>
        <p:spPr/>
        <p:txBody>
          <a:bodyPr/>
          <a:lstStyle>
            <a:lvl1pPr>
              <a:defRPr/>
            </a:lvl1pPr>
          </a:lstStyle>
          <a:p>
            <a:pPr>
              <a:defRPr/>
            </a:pPr>
            <a:endParaRPr lang="zh-CN" altLang="en-US">
              <a:solidFill>
                <a:srgbClr val="000000"/>
              </a:solidFill>
            </a:endParaRPr>
          </a:p>
        </p:txBody>
      </p:sp>
      <p:sp>
        <p:nvSpPr>
          <p:cNvPr id="7" name="灯片编号占位符 1029"/>
          <p:cNvSpPr>
            <a:spLocks noGrp="1"/>
          </p:cNvSpPr>
          <p:nvPr>
            <p:ph type="sldNum" sz="quarter" idx="12"/>
          </p:nvPr>
        </p:nvSpPr>
        <p:spPr/>
        <p:txBody>
          <a:bodyPr/>
          <a:lstStyle>
            <a:lvl1pPr>
              <a:defRPr/>
            </a:lvl1pPr>
          </a:lstStyle>
          <a:p>
            <a:pPr>
              <a:defRPr/>
            </a:pPr>
            <a:fld id="{91006B73-A1FB-4308-BFF7-9DE5AE0ED3F6}" type="slidenum">
              <a:rPr lang="zh-CN" altLang="en-US">
                <a:solidFill>
                  <a:srgbClr val="000000"/>
                </a:solidFill>
              </a:rPr>
            </a:fld>
            <a:endParaRPr lang="zh-CN" altLang="en-US">
              <a:solidFill>
                <a:srgbClr val="000000"/>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3" Type="http://schemas.openxmlformats.org/officeDocument/2006/relationships/theme" Target="../theme/theme2.xml"/><Relationship Id="rId12" Type="http://schemas.openxmlformats.org/officeDocument/2006/relationships/tags" Target="../tags/tag2.xml"/><Relationship Id="rId11" Type="http://schemas.openxmlformats.org/officeDocument/2006/relationships/tags" Target="../tags/tag1.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7" name="文本占位符 1026"/>
          <p:cNvSpPr>
            <a:spLocks noGrp="1" noChangeArrowheads="1"/>
          </p:cNvSpPr>
          <p:nvPr>
            <p:ph type="body" idx="4294967295"/>
          </p:nvPr>
        </p:nvSpPr>
        <p:spPr bwMode="auto">
          <a:xfrm>
            <a:off x="457200" y="1200150"/>
            <a:ext cx="8229600" cy="339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smtClean="0"/>
          </a:p>
        </p:txBody>
      </p:sp>
      <p:sp>
        <p:nvSpPr>
          <p:cNvPr id="1028" name="日期占位符 1027"/>
          <p:cNvSpPr>
            <a:spLocks noGrp="1"/>
          </p:cNvSpPr>
          <p:nvPr>
            <p:ph type="dt" sz="half" idx="2"/>
          </p:nvPr>
        </p:nvSpPr>
        <p:spPr>
          <a:xfrm>
            <a:off x="457200" y="4684713"/>
            <a:ext cx="2133600" cy="357187"/>
          </a:xfrm>
          <a:prstGeom prst="rect">
            <a:avLst/>
          </a:prstGeom>
          <a:noFill/>
          <a:ln w="9525">
            <a:noFill/>
          </a:ln>
        </p:spPr>
        <p:txBody>
          <a:bodyPr/>
          <a:lstStyle>
            <a:lvl1pPr eaLnBrk="1" hangingPunct="1">
              <a:buFont typeface="Arial" panose="020B0604020202020204" pitchFamily="34" charset="0"/>
              <a:buNone/>
              <a:defRPr sz="1050" noProof="1"/>
            </a:lvl1pPr>
          </a:lstStyle>
          <a:p>
            <a:pPr>
              <a:defRPr/>
            </a:pPr>
            <a:endParaRPr lang="zh-CN" altLang="en-US">
              <a:solidFill>
                <a:srgbClr val="000000"/>
              </a:solidFill>
            </a:endParaRPr>
          </a:p>
        </p:txBody>
      </p:sp>
      <p:sp>
        <p:nvSpPr>
          <p:cNvPr id="1029" name="页脚占位符 1028"/>
          <p:cNvSpPr>
            <a:spLocks noGrp="1"/>
          </p:cNvSpPr>
          <p:nvPr>
            <p:ph type="ftr" sz="quarter" idx="3"/>
          </p:nvPr>
        </p:nvSpPr>
        <p:spPr>
          <a:xfrm>
            <a:off x="3124200" y="4684713"/>
            <a:ext cx="2895600" cy="357187"/>
          </a:xfrm>
          <a:prstGeom prst="rect">
            <a:avLst/>
          </a:prstGeom>
          <a:noFill/>
          <a:ln w="9525">
            <a:noFill/>
          </a:ln>
        </p:spPr>
        <p:txBody>
          <a:bodyPr/>
          <a:lstStyle>
            <a:lvl1pPr algn="ctr" eaLnBrk="1" hangingPunct="1">
              <a:buFont typeface="Arial" panose="020B0604020202020204" pitchFamily="34" charset="0"/>
              <a:buNone/>
              <a:defRPr sz="1050" noProof="1"/>
            </a:lvl1pPr>
          </a:lstStyle>
          <a:p>
            <a:pPr>
              <a:defRPr/>
            </a:pPr>
            <a:endParaRPr lang="zh-CN" altLang="en-US">
              <a:solidFill>
                <a:srgbClr val="000000"/>
              </a:solidFill>
            </a:endParaRPr>
          </a:p>
        </p:txBody>
      </p:sp>
      <p:sp>
        <p:nvSpPr>
          <p:cNvPr id="1030" name="灯片编号占位符 1029"/>
          <p:cNvSpPr>
            <a:spLocks noGrp="1"/>
          </p:cNvSpPr>
          <p:nvPr>
            <p:ph type="sldNum" sz="quarter" idx="4"/>
          </p:nvPr>
        </p:nvSpPr>
        <p:spPr>
          <a:xfrm>
            <a:off x="6553200" y="4684713"/>
            <a:ext cx="2133600" cy="357187"/>
          </a:xfrm>
          <a:prstGeom prst="rect">
            <a:avLst/>
          </a:prstGeom>
          <a:noFill/>
          <a:ln w="9525">
            <a:noFill/>
          </a:ln>
        </p:spPr>
        <p:txBody>
          <a:bodyPr/>
          <a:lstStyle>
            <a:lvl1pPr algn="r" eaLnBrk="1" hangingPunct="1">
              <a:buFont typeface="Arial" panose="020B0604020202020204" pitchFamily="34" charset="0"/>
              <a:buNone/>
              <a:defRPr sz="1050" noProof="1"/>
            </a:lvl1pPr>
          </a:lstStyle>
          <a:p>
            <a:pPr>
              <a:defRPr/>
            </a:pPr>
            <a:fld id="{C9D01FF6-2E35-4157-9044-F3809C42DDE3}" type="slidenum">
              <a:rPr lang="zh-CN" altLang="en-US">
                <a:solidFill>
                  <a:srgbClr val="000000"/>
                </a:solidFill>
              </a:rPr>
            </a:fld>
            <a:endParaRPr lang="zh-CN" altLang="en-US">
              <a:solidFill>
                <a:srgbClr val="000000"/>
              </a:solidFill>
            </a:endParaRPr>
          </a:p>
        </p:txBody>
      </p:sp>
      <p:sp>
        <p:nvSpPr>
          <p:cNvPr id="2" name="文本框 1"/>
          <p:cNvSpPr txBox="1"/>
          <p:nvPr userDrawn="1"/>
        </p:nvSpPr>
        <p:spPr>
          <a:xfrm>
            <a:off x="-36512" y="4825484"/>
            <a:ext cx="9310562" cy="338554"/>
          </a:xfrm>
          <a:prstGeom prst="rect">
            <a:avLst/>
          </a:prstGeom>
          <a:noFill/>
        </p:spPr>
        <p:txBody>
          <a:bodyPr wrap="none" rtlCol="0">
            <a:spAutoFit/>
          </a:bodyPr>
          <a:lstStyle/>
          <a:p>
            <a:r>
              <a:rPr kumimoji="1" lang="zh-CN" altLang="en-US" sz="1600" dirty="0" smtClean="0">
                <a:latin typeface="微软雅黑" panose="020B0503020204020204" charset="-122"/>
                <a:ea typeface="微软雅黑" panose="020B0503020204020204" charset="-122"/>
                <a:cs typeface="微软雅黑" panose="020B0503020204020204" charset="-122"/>
              </a:rPr>
              <a:t>串讲课只是重点复习，如有疑问知识点请同学们听</a:t>
            </a:r>
            <a:r>
              <a:rPr kumimoji="1"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精讲课复</a:t>
            </a:r>
            <a:r>
              <a:rPr kumimoji="1" lang="zh-CN" altLang="en-US" sz="1600" dirty="0" smtClean="0">
                <a:latin typeface="微软雅黑" panose="020B0503020204020204" charset="-122"/>
                <a:ea typeface="微软雅黑" panose="020B0503020204020204" charset="-122"/>
                <a:cs typeface="微软雅黑" panose="020B0503020204020204" charset="-122"/>
              </a:rPr>
              <a:t>习哦，一起加油考高分，要</a:t>
            </a:r>
            <a:r>
              <a:rPr kumimoji="1" lang="en-US" altLang="zh-CN" sz="1600" dirty="0" smtClean="0">
                <a:solidFill>
                  <a:srgbClr val="C00000"/>
                </a:solidFill>
                <a:latin typeface="微软雅黑" panose="020B0503020204020204" charset="-122"/>
                <a:ea typeface="微软雅黑" panose="020B0503020204020204" charset="-122"/>
                <a:cs typeface="微软雅黑" panose="020B0503020204020204" charset="-122"/>
              </a:rPr>
              <a:t>120</a:t>
            </a:r>
            <a:r>
              <a:rPr kumimoji="1" lang="zh-CN" altLang="en-US" sz="1600" dirty="0" smtClean="0">
                <a:latin typeface="微软雅黑" panose="020B0503020204020204" charset="-122"/>
                <a:ea typeface="微软雅黑" panose="020B0503020204020204" charset="-122"/>
                <a:cs typeface="微软雅黑" panose="020B0503020204020204" charset="-122"/>
              </a:rPr>
              <a:t>分钟全勤哦</a:t>
            </a:r>
            <a:endParaRPr kumimoji="1" lang="zh-CN" altLang="en-US" sz="1600" dirty="0">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iming>
    <p:tnLst>
      <p:par>
        <p:cTn id="1" dur="indefinite" restart="never" nodeType="tmRoot"/>
      </p:par>
    </p:tnLst>
  </p:timing>
  <p:txStyles>
    <p:titleStyle>
      <a:lvl1pPr algn="ctr" defTabSz="685800" rtl="0" eaLnBrk="0" fontAlgn="base" hangingPunct="0">
        <a:spcBef>
          <a:spcPct val="0"/>
        </a:spcBef>
        <a:spcAft>
          <a:spcPct val="0"/>
        </a:spcAft>
        <a:defRPr sz="3300" kern="1200">
          <a:solidFill>
            <a:schemeClr val="tx2"/>
          </a:solidFill>
          <a:latin typeface="+mj-lt"/>
          <a:ea typeface="+mj-ea"/>
          <a:cs typeface="+mj-cs"/>
        </a:defRPr>
      </a:lvl1pPr>
      <a:lvl2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2pPr>
      <a:lvl3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3pPr>
      <a:lvl4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4pPr>
      <a:lvl5pPr algn="ctr" defTabSz="685800" rtl="0" eaLnBrk="0" fontAlgn="base" hangingPunct="0">
        <a:spcBef>
          <a:spcPct val="0"/>
        </a:spcBef>
        <a:spcAft>
          <a:spcPct val="0"/>
        </a:spcAft>
        <a:defRPr sz="3300">
          <a:solidFill>
            <a:schemeClr val="tx2"/>
          </a:solidFill>
          <a:latin typeface="Arial" panose="020B0604020202020204" pitchFamily="34" charset="0"/>
          <a:ea typeface="宋体" panose="02010600030101010101" pitchFamily="2" charset="-122"/>
        </a:defRPr>
      </a:lvl5pPr>
      <a:lvl6pPr marL="4572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6pPr>
      <a:lvl7pPr marL="9144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7pPr>
      <a:lvl8pPr marL="13716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8pPr>
      <a:lvl9pPr marL="1828800" algn="ctr" defTabSz="685800" rtl="0" fontAlgn="base">
        <a:spcBef>
          <a:spcPct val="0"/>
        </a:spcBef>
        <a:spcAft>
          <a:spcPct val="0"/>
        </a:spcAft>
        <a:defRPr sz="3300">
          <a:solidFill>
            <a:schemeClr val="tx2"/>
          </a:solidFill>
          <a:latin typeface="Arial" panose="020B0604020202020204" pitchFamily="34" charset="0"/>
          <a:ea typeface="宋体" panose="02010600030101010101" pitchFamily="2" charset="-122"/>
        </a:defRPr>
      </a:lvl9pPr>
    </p:titleStyle>
    <p:bodyStyle>
      <a:lvl1pPr marL="257175" indent="-257175" algn="l" defTabSz="685800" rtl="0" eaLnBrk="0" fontAlgn="base" hangingPunct="0">
        <a:spcBef>
          <a:spcPct val="15000"/>
        </a:spcBef>
        <a:spcAft>
          <a:spcPct val="0"/>
        </a:spcAft>
        <a:buChar char="•"/>
        <a:defRPr sz="2400" kern="1200">
          <a:solidFill>
            <a:schemeClr val="tx1"/>
          </a:solidFill>
          <a:latin typeface="+mn-lt"/>
          <a:ea typeface="+mn-ea"/>
          <a:cs typeface="+mn-cs"/>
        </a:defRPr>
      </a:lvl1pPr>
      <a:lvl2pPr marL="557530" lvl="1" indent="-214630" algn="l" defTabSz="685800" rtl="0" eaLnBrk="0" fontAlgn="base" hangingPunct="0">
        <a:spcBef>
          <a:spcPct val="15000"/>
        </a:spcBef>
        <a:spcAft>
          <a:spcPct val="0"/>
        </a:spcAft>
        <a:buChar char="–"/>
        <a:defRPr sz="2100" kern="1200">
          <a:solidFill>
            <a:schemeClr val="tx1"/>
          </a:solidFill>
          <a:latin typeface="+mn-lt"/>
          <a:ea typeface="+mn-ea"/>
          <a:cs typeface="+mn-cs"/>
        </a:defRPr>
      </a:lvl2pPr>
      <a:lvl3pPr marL="857250" lvl="2" indent="-171450" algn="l" defTabSz="685800" rtl="0" eaLnBrk="0" fontAlgn="base" hangingPunct="0">
        <a:spcBef>
          <a:spcPct val="15000"/>
        </a:spcBef>
        <a:spcAft>
          <a:spcPct val="0"/>
        </a:spcAft>
        <a:buChar char="•"/>
        <a:defRPr kern="1200">
          <a:solidFill>
            <a:schemeClr val="tx1"/>
          </a:solidFill>
          <a:latin typeface="+mn-lt"/>
          <a:ea typeface="+mn-ea"/>
          <a:cs typeface="+mn-cs"/>
        </a:defRPr>
      </a:lvl3pPr>
      <a:lvl4pPr marL="1200150" lvl="3" indent="-171450" algn="l" defTabSz="685800" rtl="0" eaLnBrk="0" fontAlgn="base" hangingPunct="0">
        <a:spcBef>
          <a:spcPct val="15000"/>
        </a:spcBef>
        <a:spcAft>
          <a:spcPct val="0"/>
        </a:spcAft>
        <a:buChar char="–"/>
        <a:defRPr sz="1500" kern="1200">
          <a:solidFill>
            <a:schemeClr val="tx1"/>
          </a:solidFill>
          <a:latin typeface="+mn-lt"/>
          <a:ea typeface="+mn-ea"/>
          <a:cs typeface="+mn-cs"/>
        </a:defRPr>
      </a:lvl4pPr>
      <a:lvl5pPr marL="1543050" lvl="4" indent="-171450" algn="l" defTabSz="685800" rtl="0" eaLnBrk="0" fontAlgn="base" hangingPunct="0">
        <a:spcBef>
          <a:spcPct val="15000"/>
        </a:spcBef>
        <a:spcAft>
          <a:spcPct val="0"/>
        </a:spcAft>
        <a:buChar char="»"/>
        <a:defRPr sz="1500" kern="1200">
          <a:solidFill>
            <a:schemeClr val="tx1"/>
          </a:solidFill>
          <a:latin typeface="+mn-lt"/>
          <a:ea typeface="+mn-ea"/>
          <a:cs typeface="+mn-cs"/>
        </a:defRPr>
      </a:lvl5pPr>
      <a:lvl6pPr marL="1886585" lvl="5"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6pPr>
      <a:lvl7pPr marL="2229485" lvl="6"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7pPr>
      <a:lvl8pPr marL="2572385" lvl="7"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8pPr>
      <a:lvl9pPr marL="2915285" lvl="8" indent="-171450" algn="l" defTabSz="685800" eaLnBrk="1" fontAlgn="base" latinLnBrk="0" hangingPunct="1">
        <a:lnSpc>
          <a:spcPct val="100000"/>
        </a:lnSpc>
        <a:spcBef>
          <a:spcPct val="15000"/>
        </a:spcBef>
        <a:spcAft>
          <a:spcPct val="0"/>
        </a:spcAft>
        <a:buChar char="»"/>
        <a:defRPr sz="1500" b="0" i="0" u="none" kern="1200" baseline="0">
          <a:solidFill>
            <a:schemeClr val="tx1"/>
          </a:solidFill>
          <a:latin typeface="+mn-lt"/>
          <a:ea typeface="+mn-ea"/>
          <a:cs typeface="+mn-cs"/>
        </a:defRPr>
      </a:lvl9pPr>
    </p:bodyStyle>
    <p:otherStyle>
      <a:lvl1pPr marL="0" lvl="0" indent="0" algn="l" defTabSz="685800" eaLnBrk="1" fontAlgn="base" latinLnBrk="0" hangingPunct="1">
        <a:lnSpc>
          <a:spcPct val="100000"/>
        </a:lnSpc>
        <a:spcBef>
          <a:spcPct val="0"/>
        </a:spcBef>
        <a:spcAft>
          <a:spcPct val="0"/>
        </a:spcAft>
        <a:buNone/>
        <a:defRPr sz="1350" b="0" i="0" u="none" kern="1200" baseline="0">
          <a:solidFill>
            <a:schemeClr val="tx1"/>
          </a:solidFill>
          <a:latin typeface="+mn-lt"/>
          <a:ea typeface="+mn-ea"/>
          <a:cs typeface="+mn-cs"/>
        </a:defRPr>
      </a:lvl1pPr>
      <a:lvl2pPr marL="3429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6858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0287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3716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17145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058035"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2400935"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2743835"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文本占位符 2"/>
          <p:cNvSpPr>
            <a:spLocks noGrp="1"/>
          </p:cNvSpPr>
          <p:nvPr>
            <p:ph type="body" idx="1"/>
            <p:custDataLst>
              <p:tags r:id="rId11"/>
            </p:custDataLst>
          </p:nvPr>
        </p:nvSpPr>
        <p:spPr>
          <a:xfrm>
            <a:off x="628650" y="1370013"/>
            <a:ext cx="7886700" cy="3262312"/>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日期占位符 3"/>
          <p:cNvSpPr>
            <a:spLocks noGrp="1"/>
          </p:cNvSpPr>
          <p:nvPr>
            <p:ph type="dt" sz="half" idx="2"/>
          </p:nvPr>
        </p:nvSpPr>
        <p:spPr>
          <a:xfrm>
            <a:off x="628650" y="4767263"/>
            <a:ext cx="2057400" cy="274637"/>
          </a:xfrm>
          <a:prstGeom prst="rect">
            <a:avLst/>
          </a:prstGeom>
        </p:spPr>
        <p:txBody>
          <a:bodyPr vert="horz" lIns="91440" tIns="45720" rIns="91440" bIns="45720" rtlCol="0" anchor="ctr">
            <a:normAutofit/>
          </a:bodyPr>
          <a:lstStyle>
            <a:lvl1pPr algn="ctr" eaLnBrk="1" fontAlgn="auto" hangingPunct="1">
              <a:spcBef>
                <a:spcPts val="0"/>
              </a:spcBef>
              <a:spcAft>
                <a:spcPts val="0"/>
              </a:spcAft>
              <a:defRPr sz="900" smtClean="0">
                <a:solidFill>
                  <a:srgbClr val="FFFFFF">
                    <a:lumMod val="50000"/>
                  </a:srgbClr>
                </a:solidFill>
                <a:latin typeface="黑体" panose="02010609060101010101" pitchFamily="49" charset="-122"/>
                <a:ea typeface="黑体" panose="02010609060101010101" pitchFamily="49" charset="-122"/>
              </a:defRPr>
            </a:lvl1pPr>
          </a:lstStyle>
          <a:p>
            <a:pPr>
              <a:defRPr/>
            </a:pPr>
            <a:fld id="{EAB7E971-8822-43F6-8B94-F288992738B8}" type="datetimeFigureOut">
              <a:rPr lang="zh-CN" altLang="en-US"/>
            </a:fld>
            <a:endParaRPr lang="zh-CN" altLang="en-US" dirty="0"/>
          </a:p>
        </p:txBody>
      </p:sp>
      <p:sp>
        <p:nvSpPr>
          <p:cNvPr id="10" name="页脚占位符 4"/>
          <p:cNvSpPr>
            <a:spLocks noGrp="1"/>
          </p:cNvSpPr>
          <p:nvPr>
            <p:ph type="ftr" sz="quarter" idx="3"/>
          </p:nvPr>
        </p:nvSpPr>
        <p:spPr>
          <a:xfrm>
            <a:off x="3028950" y="4767263"/>
            <a:ext cx="3086100" cy="274637"/>
          </a:xfrm>
          <a:prstGeom prst="rect">
            <a:avLst/>
          </a:prstGeom>
        </p:spPr>
        <p:txBody>
          <a:bodyPr vert="horz" lIns="91440" tIns="45720" rIns="91440" bIns="45720" rtlCol="0" anchor="ctr">
            <a:normAutofit/>
          </a:bodyPr>
          <a:lstStyle>
            <a:lvl1pPr algn="ctr" eaLnBrk="1" fontAlgn="auto" hangingPunct="1">
              <a:spcBef>
                <a:spcPts val="0"/>
              </a:spcBef>
              <a:spcAft>
                <a:spcPts val="0"/>
              </a:spcAft>
              <a:defRPr sz="900">
                <a:solidFill>
                  <a:srgbClr val="FFFFFF">
                    <a:lumMod val="50000"/>
                  </a:srgbClr>
                </a:solidFill>
                <a:latin typeface="黑体" panose="02010609060101010101" pitchFamily="49" charset="-122"/>
                <a:ea typeface="黑体" panose="02010609060101010101" pitchFamily="49" charset="-122"/>
              </a:defRPr>
            </a:lvl1pPr>
          </a:lstStyle>
          <a:p>
            <a:pPr>
              <a:defRPr/>
            </a:pPr>
            <a:endParaRPr lang="zh-CN" altLang="en-US"/>
          </a:p>
        </p:txBody>
      </p:sp>
      <p:sp>
        <p:nvSpPr>
          <p:cNvPr id="11" name="灯片编号占位符 5"/>
          <p:cNvSpPr>
            <a:spLocks noGrp="1"/>
          </p:cNvSpPr>
          <p:nvPr>
            <p:ph type="sldNum" sz="quarter" idx="4"/>
          </p:nvPr>
        </p:nvSpPr>
        <p:spPr>
          <a:xfrm>
            <a:off x="6457950" y="4767263"/>
            <a:ext cx="2057400" cy="274637"/>
          </a:xfrm>
          <a:prstGeom prst="rect">
            <a:avLst/>
          </a:prstGeom>
        </p:spPr>
        <p:txBody>
          <a:bodyPr vert="horz" lIns="91440" tIns="45720" rIns="91440" bIns="45720" rtlCol="0" anchor="ctr">
            <a:normAutofit/>
          </a:bodyPr>
          <a:lstStyle>
            <a:lvl1pPr algn="ctr" eaLnBrk="1" fontAlgn="auto" hangingPunct="1">
              <a:spcBef>
                <a:spcPts val="0"/>
              </a:spcBef>
              <a:spcAft>
                <a:spcPts val="0"/>
              </a:spcAft>
              <a:defRPr sz="900" smtClean="0">
                <a:solidFill>
                  <a:srgbClr val="FFFFFF">
                    <a:lumMod val="50000"/>
                  </a:srgbClr>
                </a:solidFill>
                <a:latin typeface="黑体" panose="02010609060101010101" pitchFamily="49" charset="-122"/>
                <a:ea typeface="黑体" panose="02010609060101010101" pitchFamily="49" charset="-122"/>
              </a:defRPr>
            </a:lvl1pPr>
          </a:lstStyle>
          <a:p>
            <a:pPr>
              <a:defRPr/>
            </a:pPr>
            <a:fld id="{881D6AE1-032A-4509-9B86-9C764560BA04}" type="slidenum">
              <a:rPr lang="zh-CN" altLang="en-US"/>
            </a:fld>
            <a:endParaRPr lang="zh-CN" altLang="en-US"/>
          </a:p>
        </p:txBody>
      </p:sp>
      <p:sp>
        <p:nvSpPr>
          <p:cNvPr id="2" name="KSO_TEMPLATE" hidden="1"/>
          <p:cNvSpPr/>
          <p:nvPr userDrawn="1">
            <p:custDataLst>
              <p:tags r:id="rId12"/>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rgbClr val="FFFFFF"/>
              </a:solidFill>
            </a:endParaRPr>
          </a:p>
        </p:txBody>
      </p:sp>
      <p:sp>
        <p:nvSpPr>
          <p:cNvPr id="12" name="文本框 11"/>
          <p:cNvSpPr txBox="1"/>
          <p:nvPr userDrawn="1"/>
        </p:nvSpPr>
        <p:spPr>
          <a:xfrm>
            <a:off x="-36512" y="4825484"/>
            <a:ext cx="9310562" cy="338554"/>
          </a:xfrm>
          <a:prstGeom prst="rect">
            <a:avLst/>
          </a:prstGeom>
          <a:noFill/>
        </p:spPr>
        <p:txBody>
          <a:bodyPr wrap="none" rtlCol="0">
            <a:spAutoFit/>
          </a:bodyPr>
          <a:lstStyle/>
          <a:p>
            <a:r>
              <a:rPr kumimoji="1" lang="zh-CN" altLang="en-US" sz="1600" dirty="0" smtClean="0">
                <a:latin typeface="微软雅黑" panose="020B0503020204020204" charset="-122"/>
                <a:ea typeface="微软雅黑" panose="020B0503020204020204" charset="-122"/>
                <a:cs typeface="微软雅黑" panose="020B0503020204020204" charset="-122"/>
              </a:rPr>
              <a:t>串讲课只是重点复习，如有疑问知识点请同学们听</a:t>
            </a:r>
            <a:r>
              <a:rPr kumimoji="1"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精讲课复</a:t>
            </a:r>
            <a:r>
              <a:rPr kumimoji="1" lang="zh-CN" altLang="en-US" sz="1600" dirty="0" smtClean="0">
                <a:latin typeface="微软雅黑" panose="020B0503020204020204" charset="-122"/>
                <a:ea typeface="微软雅黑" panose="020B0503020204020204" charset="-122"/>
                <a:cs typeface="微软雅黑" panose="020B0503020204020204" charset="-122"/>
              </a:rPr>
              <a:t>习哦，一起加油考高分，要</a:t>
            </a:r>
            <a:r>
              <a:rPr kumimoji="1" lang="en-US" altLang="zh-CN" sz="1600" dirty="0" smtClean="0">
                <a:solidFill>
                  <a:srgbClr val="C00000"/>
                </a:solidFill>
                <a:latin typeface="微软雅黑" panose="020B0503020204020204" charset="-122"/>
                <a:ea typeface="微软雅黑" panose="020B0503020204020204" charset="-122"/>
                <a:cs typeface="微软雅黑" panose="020B0503020204020204" charset="-122"/>
              </a:rPr>
              <a:t>120</a:t>
            </a:r>
            <a:r>
              <a:rPr kumimoji="1" lang="zh-CN" altLang="en-US" sz="1600" dirty="0" smtClean="0">
                <a:latin typeface="微软雅黑" panose="020B0503020204020204" charset="-122"/>
                <a:ea typeface="微软雅黑" panose="020B0503020204020204" charset="-122"/>
                <a:cs typeface="微软雅黑" panose="020B0503020204020204" charset="-122"/>
              </a:rPr>
              <a:t>分钟全勤哦</a:t>
            </a:r>
            <a:endParaRPr kumimoji="1" lang="zh-CN" altLang="en-US" sz="1600" dirty="0">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Lst>
  <p:timing>
    <p:tnLst>
      <p:par>
        <p:cTn id="1" dur="indefinite" restart="never" nodeType="tmRoot"/>
      </p:par>
    </p:tnLst>
  </p:timing>
  <p:txStyles>
    <p:titleStyle>
      <a:lvl1pPr algn="l" defTabSz="685800" rtl="0" fontAlgn="base">
        <a:lnSpc>
          <a:spcPct val="90000"/>
        </a:lnSpc>
        <a:spcBef>
          <a:spcPct val="0"/>
        </a:spcBef>
        <a:spcAft>
          <a:spcPct val="0"/>
        </a:spcAft>
        <a:defRPr sz="3300" kern="1200">
          <a:solidFill>
            <a:schemeClr val="tx1"/>
          </a:solidFill>
          <a:latin typeface="+mj-lt"/>
          <a:ea typeface="+mj-ea"/>
          <a:cs typeface="+mj-cs"/>
        </a:defRPr>
      </a:lvl1pPr>
      <a:lvl2pPr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charset="-122"/>
        </a:defRPr>
      </a:lvl2pPr>
      <a:lvl3pPr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charset="-122"/>
        </a:defRPr>
      </a:lvl3pPr>
      <a:lvl4pPr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charset="-122"/>
        </a:defRPr>
      </a:lvl4pPr>
      <a:lvl5pPr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charset="-122"/>
        </a:defRPr>
      </a:lvl5pPr>
      <a:lvl6pPr marL="457200"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charset="-122"/>
        </a:defRPr>
      </a:lvl6pPr>
      <a:lvl7pPr marL="914400"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charset="-122"/>
        </a:defRPr>
      </a:lvl7pPr>
      <a:lvl8pPr marL="1371600"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charset="-122"/>
        </a:defRPr>
      </a:lvl8pPr>
      <a:lvl9pPr marL="1828800"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charset="-122"/>
        </a:defRPr>
      </a:lvl9pPr>
    </p:titleStyle>
    <p:bodyStyle>
      <a:lvl1pPr marL="171450" indent="-171450" algn="l" defTabSz="685800" rtl="0" fontAlgn="base">
        <a:lnSpc>
          <a:spcPct val="90000"/>
        </a:lnSpc>
        <a:spcBef>
          <a:spcPts val="750"/>
        </a:spcBef>
        <a:spcAft>
          <a:spcPct val="0"/>
        </a:spcAft>
        <a:buFont typeface="Arial" panose="020B0604020202020204" pitchFamily="34" charset="0"/>
        <a:buChar char="•"/>
        <a:defRPr kern="1200">
          <a:solidFill>
            <a:schemeClr val="tx1"/>
          </a:solidFill>
          <a:latin typeface="+mn-lt"/>
          <a:ea typeface="+mn-ea"/>
          <a:cs typeface="+mn-cs"/>
        </a:defRPr>
      </a:lvl1pPr>
      <a:lvl2pPr marL="514350" indent="-171450" algn="l" defTabSz="685800" rtl="0" fontAlgn="base">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3pPr>
      <a:lvl4pPr marL="12001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jpeg"/><Relationship Id="rId3" Type="http://schemas.openxmlformats.org/officeDocument/2006/relationships/image" Target="../media/image1.png"/><Relationship Id="rId2" Type="http://schemas.microsoft.com/office/2007/relationships/media" Target="file:///C:\Documents%20and%20Settings\Administrator\&#26700;&#38754;\466fed82-e27f-4610-8ff1-7748d57c8e98.mp3" TargetMode="External"/><Relationship Id="rId1" Type="http://schemas.openxmlformats.org/officeDocument/2006/relationships/audio" Target="file:///C:\Documents%20and%20Settings\Administrator\&#26700;&#38754;\466fed82-e27f-4610-8ff1-7748d57c8e98.mp3"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11.png"/></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image" Target="../media/image35.png"/></Relationships>
</file>

<file path=ppt/slides/_rels/slide10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image" Target="../media/image3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12.png"/></Relationships>
</file>

<file path=ppt/slides/_rels/slide1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image" Target="../media/image38.png"/></Relationships>
</file>

<file path=ppt/slides/_rels/slide1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image" Target="../media/image39.png"/></Relationships>
</file>

<file path=ppt/slides/_rels/slide1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image" Target="../media/image40.png"/></Relationships>
</file>

<file path=ppt/slides/_rels/slide1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11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11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11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11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11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11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3.png"/><Relationship Id="rId1" Type="http://schemas.openxmlformats.org/officeDocument/2006/relationships/image" Target="../media/image10.png"/></Relationships>
</file>

<file path=ppt/slides/_rels/slide12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image" Target="../media/image37.png"/></Relationships>
</file>

<file path=ppt/slides/_rels/slide1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7.png"/><Relationship Id="rId1" Type="http://schemas.openxmlformats.org/officeDocument/2006/relationships/image" Target="../media/image36.png"/></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6.png"/><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9.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4.png"/></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image" Target="../media/image25.png"/></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7.png"/></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9.png"/></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0.png"/><Relationship Id="rId1" Type="http://schemas.openxmlformats.org/officeDocument/2006/relationships/image" Target="../media/image25.png"/></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7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31.png"/></Relationships>
</file>

<file path=ppt/slides/_rels/slide7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32.png"/></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33.png"/></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34.png"/></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8.png"/></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8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8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24.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9.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466fed82-e27f-4610-8ff1-7748d57c8e98.mp3">
            <a:hlinkClick r:id="" action="ppaction://media"/>
          </p:cNvPr>
          <p:cNvPicPr>
            <a:picLocks noRot="1" noChangeAspect="1"/>
          </p:cNvPicPr>
          <p:nvPr>
            <a:audioFile r:link="rId1"/>
            <p:extLst>
              <p:ext uri="{DAA4B4D4-6D71-4841-9C94-3DE7FCFB9230}">
                <p14:media xmlns:p14="http://schemas.microsoft.com/office/powerpoint/2010/main" r:link="rId2"/>
              </p:ext>
            </p:extLst>
          </p:nvPr>
        </p:nvPicPr>
        <p:blipFill>
          <a:blip r:embed="rId3"/>
          <a:stretch>
            <a:fillRect/>
          </a:stretch>
        </p:blipFill>
        <p:spPr>
          <a:xfrm>
            <a:off x="9702641" y="4518660"/>
            <a:ext cx="228600" cy="228600"/>
          </a:xfrm>
          <a:prstGeom prst="rect">
            <a:avLst/>
          </a:prstGeom>
          <a:noFill/>
          <a:ln w="9525">
            <a:noFill/>
          </a:ln>
        </p:spPr>
      </p:pic>
      <p:pic>
        <p:nvPicPr>
          <p:cNvPr id="2" name="图片 1" descr="&amp;pky794641590&amp;"/>
          <p:cNvPicPr>
            <a:picLocks noChangeAspect="1"/>
          </p:cNvPicPr>
          <p:nvPr/>
        </p:nvPicPr>
        <p:blipFill>
          <a:blip r:embed="rId4">
            <a:lum bright="-18000"/>
          </a:blip>
          <a:srcRect t="9374" b="8277"/>
          <a:stretch>
            <a:fillRect/>
          </a:stretch>
        </p:blipFill>
        <p:spPr>
          <a:xfrm>
            <a:off x="-44767" y="-14764"/>
            <a:ext cx="9186386" cy="5155883"/>
          </a:xfrm>
          <a:prstGeom prst="rect">
            <a:avLst/>
          </a:prstGeom>
        </p:spPr>
      </p:pic>
      <p:sp>
        <p:nvSpPr>
          <p:cNvPr id="7" name="任意多边形 6"/>
          <p:cNvSpPr/>
          <p:nvPr/>
        </p:nvSpPr>
        <p:spPr>
          <a:xfrm>
            <a:off x="-114300" y="-68580"/>
            <a:ext cx="5541645" cy="5292090"/>
          </a:xfrm>
          <a:custGeom>
            <a:avLst/>
            <a:gdLst>
              <a:gd name="connisteX0" fmla="*/ 41910 w 6842760"/>
              <a:gd name="connsiteY0" fmla="*/ 41910 h 6828790"/>
              <a:gd name="connisteX1" fmla="*/ 4478020 w 6842760"/>
              <a:gd name="connsiteY1" fmla="*/ 41910 h 6828790"/>
              <a:gd name="connisteX2" fmla="*/ 6842760 w 6842760"/>
              <a:gd name="connsiteY2" fmla="*/ 6828790 h 6828790"/>
              <a:gd name="connisteX3" fmla="*/ 0 w 6842760"/>
              <a:gd name="connsiteY3" fmla="*/ 6801485 h 6828790"/>
              <a:gd name="connisteX4" fmla="*/ 27940 w 6842760"/>
              <a:gd name="connsiteY4" fmla="*/ 0 h 6828790"/>
              <a:gd name="connisteX5" fmla="*/ 41910 w 6842760"/>
              <a:gd name="connsiteY5" fmla="*/ 41910 h 682879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Lst>
            <a:rect l="l" t="t" r="r" b="b"/>
            <a:pathLst>
              <a:path w="6842760" h="6828790">
                <a:moveTo>
                  <a:pt x="41910" y="41910"/>
                </a:moveTo>
                <a:lnTo>
                  <a:pt x="4478020" y="41910"/>
                </a:lnTo>
                <a:lnTo>
                  <a:pt x="6842760" y="6828790"/>
                </a:lnTo>
                <a:lnTo>
                  <a:pt x="0" y="6801485"/>
                </a:lnTo>
                <a:lnTo>
                  <a:pt x="27940" y="0"/>
                </a:lnTo>
                <a:lnTo>
                  <a:pt x="41910" y="41910"/>
                </a:lnTo>
                <a:close/>
              </a:path>
            </a:pathLst>
          </a:custGeom>
          <a:solidFill>
            <a:schemeClr val="accent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
        <p:nvSpPr>
          <p:cNvPr id="3076" name="矩形 3075"/>
          <p:cNvSpPr/>
          <p:nvPr/>
        </p:nvSpPr>
        <p:spPr>
          <a:xfrm>
            <a:off x="78581" y="2053114"/>
            <a:ext cx="4240756" cy="1753235"/>
          </a:xfrm>
          <a:prstGeom prst="rect">
            <a:avLst/>
          </a:prstGeom>
          <a:noFill/>
          <a:ln w="9525">
            <a:noFill/>
          </a:ln>
        </p:spPr>
        <p:txBody>
          <a:bodyPr wrap="square" anchor="t">
            <a:spAutoFit/>
          </a:bodyPr>
          <a:lstStyle/>
          <a:p>
            <a:pPr>
              <a:lnSpc>
                <a:spcPct val="150000"/>
              </a:lnSpc>
            </a:pPr>
            <a:r>
              <a:rPr lang="zh-CN" altLang="en-US" sz="3600" b="1" dirty="0" smtClea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rPr>
              <a:t>我给你一个支点</a:t>
            </a:r>
            <a:endParaRPr lang="en-US" altLang="zh-CN" sz="3600" b="1" dirty="0" smtClea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endParaRPr>
          </a:p>
          <a:p>
            <a:pPr algn="r">
              <a:lnSpc>
                <a:spcPct val="150000"/>
              </a:lnSpc>
            </a:pPr>
            <a:r>
              <a:rPr lang="zh-CN" altLang="en-US" sz="3600" b="1" dirty="0" smtClea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rPr>
              <a:t>你就能撬动语言学</a:t>
            </a:r>
            <a:endParaRPr lang="zh-CN" altLang="en-US" sz="3600" b="1" dirty="0">
              <a:solidFill>
                <a:srgbClr val="FFC000"/>
              </a:solidFill>
              <a:effectLst>
                <a:outerShdw blurRad="38100" dist="38100" dir="2700000" algn="tl">
                  <a:srgbClr val="000000">
                    <a:alpha val="43137"/>
                  </a:srgbClr>
                </a:outerShdw>
              </a:effectLst>
              <a:latin typeface="微软雅黑" panose="020B0503020204020204" charset="-122"/>
              <a:ea typeface="微软雅黑" panose="020B0503020204020204" charset="-122"/>
            </a:endParaRPr>
          </a:p>
        </p:txBody>
      </p:sp>
      <p:sp>
        <p:nvSpPr>
          <p:cNvPr id="8" name="任意多边形 7"/>
          <p:cNvSpPr/>
          <p:nvPr/>
        </p:nvSpPr>
        <p:spPr>
          <a:xfrm>
            <a:off x="-44767" y="94774"/>
            <a:ext cx="4984909" cy="4877753"/>
          </a:xfrm>
          <a:custGeom>
            <a:avLst/>
            <a:gdLst>
              <a:gd name="connisteX0" fmla="*/ 41910 w 6842760"/>
              <a:gd name="connsiteY0" fmla="*/ 41910 h 6828790"/>
              <a:gd name="connisteX1" fmla="*/ 4478020 w 6842760"/>
              <a:gd name="connsiteY1" fmla="*/ 41910 h 6828790"/>
              <a:gd name="connisteX2" fmla="*/ 6842760 w 6842760"/>
              <a:gd name="connsiteY2" fmla="*/ 6828790 h 6828790"/>
              <a:gd name="connisteX3" fmla="*/ 0 w 6842760"/>
              <a:gd name="connsiteY3" fmla="*/ 6801485 h 6828790"/>
              <a:gd name="connisteX4" fmla="*/ 27940 w 6842760"/>
              <a:gd name="connsiteY4" fmla="*/ 0 h 6828790"/>
              <a:gd name="connisteX5" fmla="*/ 41910 w 6842760"/>
              <a:gd name="connsiteY5" fmla="*/ 41910 h 682879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Lst>
            <a:rect l="l" t="t" r="r" b="b"/>
            <a:pathLst>
              <a:path w="6842760" h="6828790">
                <a:moveTo>
                  <a:pt x="41910" y="41910"/>
                </a:moveTo>
                <a:lnTo>
                  <a:pt x="4478020" y="41910"/>
                </a:lnTo>
                <a:lnTo>
                  <a:pt x="6842760" y="6828790"/>
                </a:lnTo>
                <a:lnTo>
                  <a:pt x="0" y="6801485"/>
                </a:lnTo>
                <a:lnTo>
                  <a:pt x="27940" y="0"/>
                </a:lnTo>
                <a:lnTo>
                  <a:pt x="41910" y="41910"/>
                </a:lnTo>
                <a:close/>
              </a:path>
            </a:pathLst>
          </a:custGeom>
          <a:noFill/>
          <a:ln w="28575" cmpd="sng">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
          </a:p>
        </p:txBody>
      </p:sp>
    </p:spTree>
  </p:cSld>
  <p:clrMapOvr>
    <a:masterClrMapping/>
  </p:clrMapOvr>
  <p:transition>
    <p:wheel spokes="8"/>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076"/>
                                        </p:tgtEl>
                                        <p:attrNameLst>
                                          <p:attrName>style.visibility</p:attrName>
                                        </p:attrNameLst>
                                      </p:cBhvr>
                                      <p:to>
                                        <p:strVal val="visible"/>
                                      </p:to>
                                    </p:set>
                                    <p:animEffect transition="in" filter="randombar(horizontal)">
                                      <p:cBhvr>
                                        <p:cTn id="17" dur="500"/>
                                        <p:tgtEl>
                                          <p:spTgt spid="307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8" restart="whenNotActive" fill="hold" evtFilter="cancelBubble" nodeType="interactiveSeq">
                <p:stCondLst>
                  <p:cond evt="onClick" delay="0">
                    <p:tgtEl>
                      <p:spTgt spid="3075"/>
                    </p:tgtEl>
                  </p:cond>
                </p:stCondLst>
                <p:endSync evt="end" delay="0">
                  <p:rtn val="all"/>
                </p:endSync>
                <p:childTnLst>
                  <p:par>
                    <p:cTn id="19" fill="hold">
                      <p:stCondLst>
                        <p:cond delay="0"/>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214875" fill="hold"/>
                                        <p:tgtEl>
                                          <p:spTgt spid="3075"/>
                                        </p:tgtEl>
                                      </p:cBhvr>
                                    </p:cmd>
                                  </p:childTnLst>
                                </p:cTn>
                              </p:par>
                            </p:childTnLst>
                          </p:cTn>
                        </p:par>
                      </p:childTnLst>
                    </p:cTn>
                  </p:par>
                </p:childTnLst>
              </p:cTn>
              <p:nextCondLst>
                <p:cond evt="onClick" delay="0">
                  <p:tgtEl>
                    <p:spTgt spid="3075"/>
                  </p:tgtEl>
                </p:cond>
              </p:nextCondLst>
            </p:seq>
            <p:audio>
              <p:cMediaNode>
                <p:cTn id="23" fill="hold" display="0">
                  <p:stCondLst>
                    <p:cond delay="indefinite"/>
                  </p:stCondLst>
                  <p:endCondLst>
                    <p:cond evt="onNext" delay="0">
                      <p:tgtEl>
                        <p:sldTgt/>
                      </p:tgtEl>
                    </p:cond>
                    <p:cond evt="onPrev" delay="0">
                      <p:tgtEl>
                        <p:sldTgt/>
                      </p:tgtEl>
                    </p:cond>
                    <p:cond evt="onStopAudio" delay="0">
                      <p:tgtEl>
                        <p:sldTgt/>
                      </p:tgtEl>
                    </p:cond>
                  </p:endCondLst>
                </p:cTn>
                <p:tgtEl>
                  <p:spTgt spid="3075"/>
                </p:tgtEl>
              </p:cMediaNode>
            </p:audio>
          </p:childTnLst>
        </p:cTn>
      </p:par>
    </p:tnLst>
    <p:bldLst>
      <p:bldP spid="7" grpId="0" bldLvl="0" animBg="1"/>
      <p:bldP spid="3076" grpId="0"/>
      <p:bldP spid="8"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0" y="915566"/>
            <a:ext cx="9144000" cy="3308918"/>
          </a:xfrm>
          <a:prstGeom prst="rect">
            <a:avLst/>
          </a:prstGeom>
        </p:spPr>
      </p:pic>
      <p:pic>
        <p:nvPicPr>
          <p:cNvPr id="3" name="图片 2"/>
          <p:cNvPicPr>
            <a:picLocks noChangeAspect="1"/>
          </p:cNvPicPr>
          <p:nvPr/>
        </p:nvPicPr>
        <p:blipFill>
          <a:blip r:embed="rId2"/>
          <a:stretch>
            <a:fillRect/>
          </a:stretch>
        </p:blipFill>
        <p:spPr>
          <a:xfrm>
            <a:off x="0" y="0"/>
            <a:ext cx="3933641" cy="771550"/>
          </a:xfrm>
          <a:prstGeom prst="rect">
            <a:avLst/>
          </a:prstGeom>
        </p:spPr>
      </p:pic>
      <p:sp>
        <p:nvSpPr>
          <p:cNvPr id="5" name="文本框 4"/>
          <p:cNvSpPr txBox="1"/>
          <p:nvPr/>
        </p:nvSpPr>
        <p:spPr>
          <a:xfrm>
            <a:off x="179512" y="1779662"/>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2" name="云形标注 1"/>
          <p:cNvSpPr/>
          <p:nvPr/>
        </p:nvSpPr>
        <p:spPr>
          <a:xfrm>
            <a:off x="6196330" y="0"/>
            <a:ext cx="2531745" cy="1147445"/>
          </a:xfrm>
          <a:prstGeom prst="cloudCallou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没啥重要</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3" name="文本框 1"/>
          <p:cNvSpPr txBox="1">
            <a:spLocks noChangeArrowheads="1"/>
          </p:cNvSpPr>
          <p:nvPr/>
        </p:nvSpPr>
        <p:spPr bwMode="auto">
          <a:xfrm>
            <a:off x="833438" y="771525"/>
            <a:ext cx="8059737" cy="378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下列词语，属于相对反义词的一组是（  ）</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A:</a:t>
            </a:r>
            <a:r>
              <a:rPr lang="zh-CN" altLang="en-US" sz="2400">
                <a:latin typeface="微软雅黑" panose="020B0503020204020204" charset="-122"/>
                <a:ea typeface="微软雅黑" panose="020B0503020204020204" charset="-122"/>
                <a:cs typeface="微软雅黑" panose="020B0503020204020204" charset="-122"/>
              </a:rPr>
              <a:t>必然</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偶然   ［绝对］</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solidFill>
                  <a:srgbClr val="C00000"/>
                </a:solidFill>
                <a:latin typeface="微软雅黑" panose="020B0503020204020204" charset="-122"/>
                <a:ea typeface="微软雅黑" panose="020B0503020204020204" charset="-122"/>
                <a:cs typeface="微软雅黑" panose="020B0503020204020204" charset="-122"/>
              </a:rPr>
              <a:t>B:</a:t>
            </a:r>
            <a:r>
              <a:rPr lang="zh-CN" altLang="en-US" sz="2400">
                <a:solidFill>
                  <a:srgbClr val="C00000"/>
                </a:solidFill>
                <a:latin typeface="微软雅黑" panose="020B0503020204020204" charset="-122"/>
                <a:ea typeface="微软雅黑" panose="020B0503020204020204" charset="-122"/>
                <a:cs typeface="微软雅黑" panose="020B0503020204020204" charset="-122"/>
              </a:rPr>
              <a:t>萧条</a:t>
            </a:r>
            <a:r>
              <a:rPr lang="en-US" altLang="zh-CN" sz="2400">
                <a:solidFill>
                  <a:srgbClr val="C00000"/>
                </a:solidFill>
                <a:latin typeface="微软雅黑" panose="020B0503020204020204" charset="-122"/>
                <a:ea typeface="微软雅黑" panose="020B0503020204020204" charset="-122"/>
                <a:cs typeface="微软雅黑" panose="020B0503020204020204" charset="-122"/>
              </a:rPr>
              <a:t>—</a:t>
            </a:r>
            <a:r>
              <a:rPr lang="zh-CN" altLang="en-US" sz="2400">
                <a:solidFill>
                  <a:srgbClr val="C00000"/>
                </a:solidFill>
                <a:latin typeface="微软雅黑" panose="020B0503020204020204" charset="-122"/>
                <a:ea typeface="微软雅黑" panose="020B0503020204020204" charset="-122"/>
                <a:cs typeface="微软雅黑" panose="020B0503020204020204" charset="-122"/>
              </a:rPr>
              <a:t>繁荣</a:t>
            </a:r>
            <a:endParaRPr lang="zh-CN" altLang="en-US" sz="240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整体</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部分    ［绝对］</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D:</a:t>
            </a:r>
            <a:r>
              <a:rPr lang="zh-CN" altLang="en-US" sz="2400">
                <a:latin typeface="微软雅黑" panose="020B0503020204020204" charset="-122"/>
                <a:ea typeface="微软雅黑" panose="020B0503020204020204" charset="-122"/>
                <a:cs typeface="微软雅黑" panose="020B0503020204020204" charset="-122"/>
              </a:rPr>
              <a:t>出席</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缺席    ［绝对］</a:t>
            </a:r>
            <a:endParaRPr lang="en-US" altLang="zh-CN" sz="2400">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2000">
                <a:latin typeface="楷体" panose="02010609060101010101" charset="-122"/>
                <a:ea typeface="楷体" panose="02010609060101010101" charset="-122"/>
                <a:cs typeface="楷体" panose="02010609060101010101" charset="-122"/>
              </a:rPr>
              <a:t>分析，</a:t>
            </a:r>
            <a:r>
              <a:rPr lang="en-US" altLang="zh-CN" sz="2000" b="1" u="sng">
                <a:latin typeface="楷体" panose="02010609060101010101" charset="-122"/>
                <a:ea typeface="楷体" panose="02010609060101010101" charset="-122"/>
                <a:cs typeface="楷体" panose="02010609060101010101" charset="-122"/>
              </a:rPr>
              <a:t>B</a:t>
            </a:r>
            <a:r>
              <a:rPr lang="zh-CN" altLang="en-US" sz="2000" b="1" u="sng">
                <a:latin typeface="楷体" panose="02010609060101010101" charset="-122"/>
                <a:ea typeface="楷体" panose="02010609060101010101" charset="-122"/>
                <a:cs typeface="楷体" panose="02010609060101010101" charset="-122"/>
              </a:rPr>
              <a:t>项“萧条</a:t>
            </a:r>
            <a:r>
              <a:rPr lang="en-US" altLang="zh-CN" sz="2000" b="1" u="sng">
                <a:latin typeface="楷体" panose="02010609060101010101" charset="-122"/>
                <a:ea typeface="楷体" panose="02010609060101010101" charset="-122"/>
                <a:cs typeface="楷体" panose="02010609060101010101" charset="-122"/>
              </a:rPr>
              <a:t>——</a:t>
            </a:r>
            <a:r>
              <a:rPr lang="zh-CN" altLang="en-US" sz="2000" b="1" u="sng">
                <a:latin typeface="楷体" panose="02010609060101010101" charset="-122"/>
                <a:ea typeface="楷体" panose="02010609060101010101" charset="-122"/>
                <a:cs typeface="楷体" panose="02010609060101010101" charset="-122"/>
              </a:rPr>
              <a:t>繁荣”</a:t>
            </a:r>
            <a:r>
              <a:rPr lang="zh-CN" altLang="en-US" sz="2000" b="1" u="sng">
                <a:solidFill>
                  <a:srgbClr val="C00000"/>
                </a:solidFill>
                <a:latin typeface="楷体" panose="02010609060101010101" charset="-122"/>
                <a:ea typeface="楷体" panose="02010609060101010101" charset="-122"/>
                <a:cs typeface="楷体" panose="02010609060101010101" charset="-122"/>
              </a:rPr>
              <a:t>存在非此非彼的中间状态</a:t>
            </a:r>
            <a:r>
              <a:rPr lang="zh-CN" altLang="en-US" sz="2000" b="1" u="sng">
                <a:latin typeface="楷体" panose="02010609060101010101" charset="-122"/>
                <a:ea typeface="楷体" panose="02010609060101010101" charset="-122"/>
                <a:cs typeface="楷体" panose="02010609060101010101" charset="-122"/>
              </a:rPr>
              <a:t>，因为不萧条不一定就会繁荣，属于</a:t>
            </a:r>
            <a:r>
              <a:rPr lang="zh-CN" altLang="en-US" sz="2000" b="1" u="sng">
                <a:solidFill>
                  <a:srgbClr val="C00000"/>
                </a:solidFill>
                <a:latin typeface="楷体" panose="02010609060101010101" charset="-122"/>
                <a:ea typeface="楷体" panose="02010609060101010101" charset="-122"/>
                <a:cs typeface="楷体" panose="02010609060101010101" charset="-122"/>
              </a:rPr>
              <a:t>相对反义词</a:t>
            </a:r>
            <a:r>
              <a:rPr lang="zh-CN" altLang="en-US" sz="2000">
                <a:latin typeface="楷体" panose="02010609060101010101" charset="-122"/>
                <a:ea typeface="楷体" panose="02010609060101010101" charset="-122"/>
                <a:cs typeface="楷体" panose="02010609060101010101" charset="-122"/>
              </a:rPr>
              <a:t>。</a:t>
            </a:r>
            <a:endParaRPr lang="en-US" altLang="zh-CN" sz="200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1" name="文本框 1"/>
          <p:cNvSpPr txBox="1">
            <a:spLocks noChangeArrowheads="1"/>
          </p:cNvSpPr>
          <p:nvPr/>
        </p:nvSpPr>
        <p:spPr bwMode="auto">
          <a:xfrm>
            <a:off x="971550" y="555625"/>
            <a:ext cx="7626350" cy="286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None/>
            </a:pPr>
            <a:r>
              <a:rPr lang="zh-CN" altLang="en-US" sz="2400">
                <a:solidFill>
                  <a:srgbClr val="000000"/>
                </a:solidFill>
                <a:latin typeface="微软雅黑" panose="020B0503020204020204" charset="-122"/>
                <a:ea typeface="微软雅黑" panose="020B0503020204020204" charset="-122"/>
              </a:rPr>
              <a:t>下列各组词中，不属于同义词的一组是（   ）</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buFont typeface="Arial" panose="020B0604020202020204" pitchFamily="34" charset="0"/>
              <a:buNone/>
            </a:pPr>
            <a:r>
              <a:rPr lang="en-US" altLang="zh-CN" sz="2400">
                <a:solidFill>
                  <a:srgbClr val="000000"/>
                </a:solidFill>
                <a:latin typeface="微软雅黑" panose="020B0503020204020204" charset="-122"/>
                <a:ea typeface="微软雅黑" panose="020B0503020204020204" charset="-122"/>
              </a:rPr>
              <a:t>A </a:t>
            </a:r>
            <a:r>
              <a:rPr lang="zh-CN" altLang="en-US" sz="2400">
                <a:solidFill>
                  <a:srgbClr val="000000"/>
                </a:solidFill>
                <a:latin typeface="微软雅黑" panose="020B0503020204020204" charset="-122"/>
                <a:ea typeface="微软雅黑" panose="020B0503020204020204" charset="-122"/>
              </a:rPr>
              <a:t>土豆 马铃薯</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buFont typeface="Arial" panose="020B0604020202020204" pitchFamily="34" charset="0"/>
              <a:buNone/>
            </a:pPr>
            <a:r>
              <a:rPr lang="en-US" altLang="zh-CN" sz="2400">
                <a:latin typeface="微软雅黑" panose="020B0503020204020204" charset="-122"/>
                <a:ea typeface="微软雅黑" panose="020B0503020204020204" charset="-122"/>
              </a:rPr>
              <a:t>B </a:t>
            </a:r>
            <a:r>
              <a:rPr lang="zh-CN" altLang="en-US" sz="2400">
                <a:latin typeface="微软雅黑" panose="020B0503020204020204" charset="-122"/>
                <a:ea typeface="微软雅黑" panose="020B0503020204020204" charset="-122"/>
              </a:rPr>
              <a:t>衣服 衬衣</a:t>
            </a:r>
            <a:endParaRPr lang="zh-CN" altLang="en-US" sz="2400">
              <a:latin typeface="微软雅黑" panose="020B0503020204020204" charset="-122"/>
              <a:ea typeface="微软雅黑" panose="020B0503020204020204" charset="-122"/>
            </a:endParaRPr>
          </a:p>
          <a:p>
            <a:pPr eaLnBrk="1" hangingPunct="1">
              <a:lnSpc>
                <a:spcPct val="150000"/>
              </a:lnSpc>
              <a:buFont typeface="Arial" panose="020B0604020202020204" pitchFamily="34" charset="0"/>
              <a:buNone/>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情感 感情</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buFont typeface="Arial" panose="020B0604020202020204" pitchFamily="34" charset="0"/>
              <a:buNone/>
            </a:pPr>
            <a:r>
              <a:rPr lang="en-US" altLang="zh-CN" sz="2400">
                <a:solidFill>
                  <a:srgbClr val="000000"/>
                </a:solidFill>
                <a:latin typeface="微软雅黑" panose="020B0503020204020204" charset="-122"/>
                <a:ea typeface="微软雅黑" panose="020B0503020204020204" charset="-122"/>
              </a:rPr>
              <a:t>D </a:t>
            </a:r>
            <a:r>
              <a:rPr lang="zh-CN" altLang="en-US" sz="2400">
                <a:solidFill>
                  <a:srgbClr val="000000"/>
                </a:solidFill>
                <a:latin typeface="微软雅黑" panose="020B0503020204020204" charset="-122"/>
                <a:ea typeface="微软雅黑" panose="020B0503020204020204" charset="-122"/>
              </a:rPr>
              <a:t>结果 成果</a:t>
            </a:r>
            <a:endParaRPr lang="zh-CN" altLang="en-US" sz="2400">
              <a:solidFill>
                <a:srgbClr val="00000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69" name="文本框 1"/>
          <p:cNvSpPr txBox="1">
            <a:spLocks noChangeArrowheads="1"/>
          </p:cNvSpPr>
          <p:nvPr/>
        </p:nvSpPr>
        <p:spPr bwMode="auto">
          <a:xfrm>
            <a:off x="971550" y="555625"/>
            <a:ext cx="7626350" cy="286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buFont typeface="Arial" panose="020B0604020202020204" pitchFamily="34" charset="0"/>
              <a:buNone/>
            </a:pPr>
            <a:r>
              <a:rPr lang="zh-CN" altLang="en-US" sz="2400">
                <a:solidFill>
                  <a:srgbClr val="000000"/>
                </a:solidFill>
                <a:latin typeface="微软雅黑" panose="020B0503020204020204" charset="-122"/>
                <a:ea typeface="微软雅黑" panose="020B0503020204020204" charset="-122"/>
              </a:rPr>
              <a:t>下列各组词中，不属于同义词的一组是（   ）</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buFont typeface="Arial" panose="020B0604020202020204" pitchFamily="34" charset="0"/>
              <a:buNone/>
            </a:pPr>
            <a:r>
              <a:rPr lang="en-US" altLang="zh-CN" sz="2400">
                <a:solidFill>
                  <a:srgbClr val="000000"/>
                </a:solidFill>
                <a:latin typeface="微软雅黑" panose="020B0503020204020204" charset="-122"/>
                <a:ea typeface="微软雅黑" panose="020B0503020204020204" charset="-122"/>
              </a:rPr>
              <a:t>A </a:t>
            </a:r>
            <a:r>
              <a:rPr lang="zh-CN" altLang="en-US" sz="2400">
                <a:solidFill>
                  <a:srgbClr val="000000"/>
                </a:solidFill>
                <a:latin typeface="微软雅黑" panose="020B0503020204020204" charset="-122"/>
                <a:ea typeface="微软雅黑" panose="020B0503020204020204" charset="-122"/>
              </a:rPr>
              <a:t>土豆 马铃薯</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buFont typeface="Arial" panose="020B0604020202020204" pitchFamily="34" charset="0"/>
              <a:buNone/>
            </a:pPr>
            <a:r>
              <a:rPr lang="en-US" altLang="zh-CN" sz="2400">
                <a:solidFill>
                  <a:srgbClr val="FF0000"/>
                </a:solidFill>
                <a:latin typeface="微软雅黑" panose="020B0503020204020204" charset="-122"/>
                <a:ea typeface="微软雅黑" panose="020B0503020204020204" charset="-122"/>
              </a:rPr>
              <a:t>B </a:t>
            </a:r>
            <a:r>
              <a:rPr lang="zh-CN" altLang="en-US" sz="2400">
                <a:solidFill>
                  <a:srgbClr val="FF0000"/>
                </a:solidFill>
                <a:latin typeface="微软雅黑" panose="020B0503020204020204" charset="-122"/>
                <a:ea typeface="微软雅黑" panose="020B0503020204020204" charset="-122"/>
              </a:rPr>
              <a:t>衣服 衬衣</a:t>
            </a:r>
            <a:endParaRPr lang="zh-CN" altLang="en-US" sz="2400">
              <a:solidFill>
                <a:srgbClr val="FF0000"/>
              </a:solidFill>
              <a:latin typeface="微软雅黑" panose="020B0503020204020204" charset="-122"/>
              <a:ea typeface="微软雅黑" panose="020B0503020204020204" charset="-122"/>
            </a:endParaRPr>
          </a:p>
          <a:p>
            <a:pPr eaLnBrk="1" hangingPunct="1">
              <a:lnSpc>
                <a:spcPct val="150000"/>
              </a:lnSpc>
              <a:buFont typeface="Arial" panose="020B0604020202020204" pitchFamily="34" charset="0"/>
              <a:buNone/>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情感 感情</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buFont typeface="Arial" panose="020B0604020202020204" pitchFamily="34" charset="0"/>
              <a:buNone/>
            </a:pPr>
            <a:r>
              <a:rPr lang="en-US" altLang="zh-CN" sz="2400">
                <a:solidFill>
                  <a:srgbClr val="000000"/>
                </a:solidFill>
                <a:latin typeface="微软雅黑" panose="020B0503020204020204" charset="-122"/>
                <a:ea typeface="微软雅黑" panose="020B0503020204020204" charset="-122"/>
              </a:rPr>
              <a:t>D </a:t>
            </a:r>
            <a:r>
              <a:rPr lang="zh-CN" altLang="en-US" sz="2400">
                <a:solidFill>
                  <a:srgbClr val="000000"/>
                </a:solidFill>
                <a:latin typeface="微软雅黑" panose="020B0503020204020204" charset="-122"/>
                <a:ea typeface="微软雅黑" panose="020B0503020204020204" charset="-122"/>
              </a:rPr>
              <a:t>结果 成果</a:t>
            </a:r>
            <a:endParaRPr lang="zh-CN" altLang="en-US" sz="2400">
              <a:solidFill>
                <a:srgbClr val="00000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object 3"/>
          <p:cNvSpPr txBox="1">
            <a:spLocks noChangeArrowheads="1"/>
          </p:cNvSpPr>
          <p:nvPr/>
        </p:nvSpPr>
        <p:spPr bwMode="auto">
          <a:xfrm>
            <a:off x="900113" y="555625"/>
            <a:ext cx="8820150" cy="283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a:solidFill>
                  <a:srgbClr val="000000"/>
                </a:solidFill>
                <a:latin typeface="微软雅黑" panose="020B0503020204020204" charset="-122"/>
                <a:ea typeface="微软雅黑" panose="020B0503020204020204" charset="-122"/>
              </a:rPr>
              <a:t>“写文章”中的“文章”属于语义角色类型中的（）</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A </a:t>
            </a:r>
            <a:r>
              <a:rPr lang="zh-CN" altLang="en-US" sz="2400">
                <a:solidFill>
                  <a:srgbClr val="000000"/>
                </a:solidFill>
                <a:latin typeface="微软雅黑" panose="020B0503020204020204" charset="-122"/>
                <a:ea typeface="微软雅黑" panose="020B0503020204020204" charset="-122"/>
              </a:rPr>
              <a:t>工具</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B </a:t>
            </a:r>
            <a:r>
              <a:rPr lang="zh-CN" altLang="en-US" sz="2400">
                <a:solidFill>
                  <a:srgbClr val="000000"/>
                </a:solidFill>
                <a:latin typeface="微软雅黑" panose="020B0503020204020204" charset="-122"/>
                <a:ea typeface="微软雅黑" panose="020B0503020204020204" charset="-122"/>
              </a:rPr>
              <a:t>施事</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受事</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D </a:t>
            </a:r>
            <a:r>
              <a:rPr lang="zh-CN" altLang="en-US" sz="2400">
                <a:solidFill>
                  <a:srgbClr val="000000"/>
                </a:solidFill>
                <a:latin typeface="微软雅黑" panose="020B0503020204020204" charset="-122"/>
                <a:ea typeface="微软雅黑" panose="020B0503020204020204" charset="-122"/>
              </a:rPr>
              <a:t>结果</a:t>
            </a:r>
            <a:endParaRPr lang="zh-CN" altLang="en-US" sz="2400">
              <a:solidFill>
                <a:srgbClr val="FF000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object 3"/>
          <p:cNvSpPr txBox="1">
            <a:spLocks noChangeArrowheads="1"/>
          </p:cNvSpPr>
          <p:nvPr/>
        </p:nvSpPr>
        <p:spPr bwMode="auto">
          <a:xfrm>
            <a:off x="900113" y="555625"/>
            <a:ext cx="8243887" cy="395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a:solidFill>
                  <a:srgbClr val="000000"/>
                </a:solidFill>
                <a:latin typeface="微软雅黑" panose="020B0503020204020204" charset="-122"/>
                <a:ea typeface="微软雅黑" panose="020B0503020204020204" charset="-122"/>
              </a:rPr>
              <a:t>“写文章”中的“文章”属于语义角色类型中的（）</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A </a:t>
            </a:r>
            <a:r>
              <a:rPr lang="zh-CN" altLang="en-US" sz="2400">
                <a:solidFill>
                  <a:srgbClr val="000000"/>
                </a:solidFill>
                <a:latin typeface="微软雅黑" panose="020B0503020204020204" charset="-122"/>
                <a:ea typeface="微软雅黑" panose="020B0503020204020204" charset="-122"/>
              </a:rPr>
              <a:t>工具</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B </a:t>
            </a:r>
            <a:r>
              <a:rPr lang="zh-CN" altLang="en-US" sz="2400">
                <a:solidFill>
                  <a:srgbClr val="000000"/>
                </a:solidFill>
                <a:latin typeface="微软雅黑" panose="020B0503020204020204" charset="-122"/>
                <a:ea typeface="微软雅黑" panose="020B0503020204020204" charset="-122"/>
              </a:rPr>
              <a:t>施事</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受事</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FF0000"/>
                </a:solidFill>
                <a:latin typeface="微软雅黑" panose="020B0503020204020204" charset="-122"/>
                <a:ea typeface="微软雅黑" panose="020B0503020204020204" charset="-122"/>
              </a:rPr>
              <a:t>D </a:t>
            </a:r>
            <a:r>
              <a:rPr lang="zh-CN" altLang="en-US" sz="2400">
                <a:solidFill>
                  <a:srgbClr val="FF0000"/>
                </a:solidFill>
                <a:latin typeface="微软雅黑" panose="020B0503020204020204" charset="-122"/>
                <a:ea typeface="微软雅黑" panose="020B0503020204020204" charset="-122"/>
              </a:rPr>
              <a:t>结果</a:t>
            </a:r>
            <a:endParaRPr lang="en-US" altLang="zh-CN" sz="2400">
              <a:solidFill>
                <a:srgbClr val="FF0000"/>
              </a:solidFill>
              <a:latin typeface="微软雅黑" panose="020B0503020204020204" charset="-122"/>
              <a:ea typeface="微软雅黑" panose="020B0503020204020204" charset="-122"/>
            </a:endParaRPr>
          </a:p>
          <a:p>
            <a:pPr eaLnBrk="1" hangingPunct="1">
              <a:lnSpc>
                <a:spcPct val="150000"/>
              </a:lnSpc>
              <a:spcBef>
                <a:spcPts val="100"/>
              </a:spcBef>
            </a:pPr>
            <a:r>
              <a:rPr lang="zh-CN" altLang="en-US" sz="2400">
                <a:latin typeface="楷体" panose="02010609060101010101" charset="-122"/>
                <a:ea typeface="楷体" panose="02010609060101010101" charset="-122"/>
                <a:cs typeface="楷体" panose="02010609060101010101" charset="-122"/>
              </a:rPr>
              <a:t>通过“写”这个动作，最终可以得到文章。所以，文章是写的结果。</a:t>
            </a:r>
            <a:endParaRPr lang="zh-CN" altLang="en-US" sz="2400">
              <a:solidFill>
                <a:srgbClr val="FF0000"/>
              </a:solidFill>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object 3"/>
          <p:cNvSpPr txBox="1">
            <a:spLocks noChangeArrowheads="1"/>
          </p:cNvSpPr>
          <p:nvPr/>
        </p:nvSpPr>
        <p:spPr bwMode="auto">
          <a:xfrm>
            <a:off x="900113" y="555625"/>
            <a:ext cx="8064500" cy="327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下面的动宾词组中，动词和名词的语义关系与其他三个不同的是（ ）</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A:</a:t>
            </a:r>
            <a:r>
              <a:rPr lang="zh-CN" altLang="en-US" sz="2400">
                <a:latin typeface="微软雅黑" panose="020B0503020204020204" charset="-122"/>
                <a:ea typeface="微软雅黑" panose="020B0503020204020204" charset="-122"/>
                <a:cs typeface="微软雅黑" panose="020B0503020204020204" charset="-122"/>
              </a:rPr>
              <a:t>织毛衣</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B:</a:t>
            </a:r>
            <a:r>
              <a:rPr lang="zh-CN" altLang="en-US" sz="2400">
                <a:latin typeface="微软雅黑" panose="020B0503020204020204" charset="-122"/>
                <a:ea typeface="微软雅黑" panose="020B0503020204020204" charset="-122"/>
                <a:cs typeface="微软雅黑" panose="020B0503020204020204" charset="-122"/>
              </a:rPr>
              <a:t>造汽车</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挖山洞</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D:</a:t>
            </a:r>
            <a:r>
              <a:rPr lang="zh-CN" altLang="en-US" sz="2400">
                <a:latin typeface="微软雅黑" panose="020B0503020204020204" charset="-122"/>
                <a:ea typeface="微软雅黑" panose="020B0503020204020204" charset="-122"/>
                <a:cs typeface="微软雅黑" panose="020B0503020204020204" charset="-122"/>
              </a:rPr>
              <a:t>吃筷子</a:t>
            </a:r>
            <a:endParaRPr lang="zh-CN" altLang="en-US" sz="240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object 3"/>
          <p:cNvSpPr txBox="1">
            <a:spLocks noChangeArrowheads="1"/>
          </p:cNvSpPr>
          <p:nvPr/>
        </p:nvSpPr>
        <p:spPr bwMode="auto">
          <a:xfrm>
            <a:off x="900113" y="555625"/>
            <a:ext cx="8064500" cy="333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下面的动宾词组中，动词和名词的语义关系与其他三个不同的是（ ）</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A:</a:t>
            </a:r>
            <a:r>
              <a:rPr lang="zh-CN" altLang="en-US" sz="2400">
                <a:latin typeface="微软雅黑" panose="020B0503020204020204" charset="-122"/>
                <a:ea typeface="微软雅黑" panose="020B0503020204020204" charset="-122"/>
                <a:cs typeface="微软雅黑" panose="020B0503020204020204" charset="-122"/>
              </a:rPr>
              <a:t>织毛衣</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动作与结果</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B:</a:t>
            </a:r>
            <a:r>
              <a:rPr lang="zh-CN" altLang="en-US" sz="2400">
                <a:latin typeface="微软雅黑" panose="020B0503020204020204" charset="-122"/>
                <a:ea typeface="微软雅黑" panose="020B0503020204020204" charset="-122"/>
                <a:cs typeface="微软雅黑" panose="020B0503020204020204" charset="-122"/>
              </a:rPr>
              <a:t>造汽车</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动作与结果</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挖山洞</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动作与结果</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solidFill>
                  <a:srgbClr val="FF0000"/>
                </a:solidFill>
                <a:latin typeface="微软雅黑" panose="020B0503020204020204" charset="-122"/>
                <a:ea typeface="微软雅黑" panose="020B0503020204020204" charset="-122"/>
                <a:cs typeface="微软雅黑" panose="020B0503020204020204" charset="-122"/>
              </a:rPr>
              <a:t>D:</a:t>
            </a:r>
            <a:r>
              <a:rPr lang="zh-CN" altLang="en-US" sz="2400">
                <a:solidFill>
                  <a:srgbClr val="FF0000"/>
                </a:solidFill>
                <a:latin typeface="微软雅黑" panose="020B0503020204020204" charset="-122"/>
                <a:ea typeface="微软雅黑" panose="020B0503020204020204" charset="-122"/>
                <a:cs typeface="微软雅黑" panose="020B0503020204020204" charset="-122"/>
              </a:rPr>
              <a:t>吃筷子</a:t>
            </a:r>
            <a:r>
              <a:rPr lang="en-US" altLang="zh-CN" sz="240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400">
                <a:solidFill>
                  <a:srgbClr val="FF0000"/>
                </a:solidFill>
                <a:latin typeface="微软雅黑" panose="020B0503020204020204" charset="-122"/>
                <a:ea typeface="微软雅黑" panose="020B0503020204020204" charset="-122"/>
                <a:cs typeface="微软雅黑" panose="020B0503020204020204" charset="-122"/>
              </a:rPr>
              <a:t>动作与工具</a:t>
            </a:r>
            <a:endParaRPr lang="zh-CN" altLang="en-US" sz="2400">
              <a:solidFill>
                <a:srgbClr val="FF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文本框 3"/>
          <p:cNvSpPr txBox="1">
            <a:spLocks noChangeArrowheads="1"/>
          </p:cNvSpPr>
          <p:nvPr/>
        </p:nvSpPr>
        <p:spPr bwMode="auto">
          <a:xfrm>
            <a:off x="930275" y="203200"/>
            <a:ext cx="438943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a:solidFill>
                  <a:srgbClr val="000000"/>
                </a:solidFill>
                <a:latin typeface="方正清刻本悦宋简体" charset="0"/>
                <a:ea typeface="方正清刻本悦宋简体" charset="0"/>
              </a:rPr>
              <a:t>练一练</a:t>
            </a:r>
            <a:endParaRPr lang="zh-CN" altLang="en-US" sz="2400">
              <a:solidFill>
                <a:srgbClr val="000000"/>
              </a:solidFill>
              <a:latin typeface="方正清刻本悦宋简体" charset="0"/>
              <a:ea typeface="方正清刻本悦宋简体" charset="0"/>
            </a:endParaRPr>
          </a:p>
        </p:txBody>
      </p:sp>
      <p:sp>
        <p:nvSpPr>
          <p:cNvPr id="120834" name="文本框 99"/>
          <p:cNvSpPr txBox="1">
            <a:spLocks noChangeArrowheads="1"/>
          </p:cNvSpPr>
          <p:nvPr/>
        </p:nvSpPr>
        <p:spPr bwMode="auto">
          <a:xfrm>
            <a:off x="900113" y="663575"/>
            <a:ext cx="7673975" cy="279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造成“蛋糕他们都吃了”产生歧义的原因是（）</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A:</a:t>
            </a:r>
            <a:r>
              <a:rPr lang="zh-CN" altLang="en-US" sz="2400">
                <a:latin typeface="微软雅黑" panose="020B0503020204020204" charset="-122"/>
                <a:ea typeface="微软雅黑" panose="020B0503020204020204" charset="-122"/>
                <a:cs typeface="微软雅黑" panose="020B0503020204020204" charset="-122"/>
              </a:rPr>
              <a:t>语义预设不同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B:</a:t>
            </a:r>
            <a:r>
              <a:rPr lang="zh-CN" altLang="en-US" sz="2400">
                <a:latin typeface="微软雅黑" panose="020B0503020204020204" charset="-122"/>
                <a:ea typeface="微软雅黑" panose="020B0503020204020204" charset="-122"/>
                <a:cs typeface="微软雅黑" panose="020B0503020204020204" charset="-122"/>
              </a:rPr>
              <a:t>语义蕴含不同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语义层次不同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D:</a:t>
            </a:r>
            <a:r>
              <a:rPr lang="zh-CN" altLang="en-US" sz="2400">
                <a:latin typeface="微软雅黑" panose="020B0503020204020204" charset="-122"/>
                <a:ea typeface="微软雅黑" panose="020B0503020204020204" charset="-122"/>
                <a:cs typeface="微软雅黑" panose="020B0503020204020204" charset="-122"/>
              </a:rPr>
              <a:t>语义指向不同</a:t>
            </a:r>
            <a:endParaRPr lang="zh-CN" altLang="en-US" sz="240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文本框 3"/>
          <p:cNvSpPr txBox="1">
            <a:spLocks noChangeArrowheads="1"/>
          </p:cNvSpPr>
          <p:nvPr/>
        </p:nvSpPr>
        <p:spPr bwMode="auto">
          <a:xfrm>
            <a:off x="930275" y="203200"/>
            <a:ext cx="438943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a:solidFill>
                  <a:srgbClr val="000000"/>
                </a:solidFill>
                <a:latin typeface="方正清刻本悦宋简体" charset="0"/>
                <a:ea typeface="方正清刻本悦宋简体" charset="0"/>
              </a:rPr>
              <a:t>练一练</a:t>
            </a:r>
            <a:endParaRPr lang="zh-CN" altLang="en-US" sz="2400">
              <a:solidFill>
                <a:srgbClr val="000000"/>
              </a:solidFill>
              <a:latin typeface="方正清刻本悦宋简体" charset="0"/>
              <a:ea typeface="方正清刻本悦宋简体" charset="0"/>
            </a:endParaRPr>
          </a:p>
        </p:txBody>
      </p:sp>
      <p:sp>
        <p:nvSpPr>
          <p:cNvPr id="122882" name="文本框 99"/>
          <p:cNvSpPr txBox="1">
            <a:spLocks noChangeArrowheads="1"/>
          </p:cNvSpPr>
          <p:nvPr/>
        </p:nvSpPr>
        <p:spPr bwMode="auto">
          <a:xfrm>
            <a:off x="900113" y="663575"/>
            <a:ext cx="7673975" cy="286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造成“蛋糕他们都吃了”产生歧义的原因是（）</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A:</a:t>
            </a:r>
            <a:r>
              <a:rPr lang="zh-CN" altLang="en-US" sz="2400">
                <a:latin typeface="微软雅黑" panose="020B0503020204020204" charset="-122"/>
                <a:ea typeface="微软雅黑" panose="020B0503020204020204" charset="-122"/>
                <a:cs typeface="微软雅黑" panose="020B0503020204020204" charset="-122"/>
              </a:rPr>
              <a:t>语义预设不同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B:</a:t>
            </a:r>
            <a:r>
              <a:rPr lang="zh-CN" altLang="en-US" sz="2400">
                <a:latin typeface="微软雅黑" panose="020B0503020204020204" charset="-122"/>
                <a:ea typeface="微软雅黑" panose="020B0503020204020204" charset="-122"/>
                <a:cs typeface="微软雅黑" panose="020B0503020204020204" charset="-122"/>
              </a:rPr>
              <a:t>语义蕴含不同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语义层次不同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solidFill>
                  <a:srgbClr val="C00000"/>
                </a:solidFill>
                <a:latin typeface="微软雅黑" panose="020B0503020204020204" charset="-122"/>
                <a:ea typeface="微软雅黑" panose="020B0503020204020204" charset="-122"/>
                <a:cs typeface="微软雅黑" panose="020B0503020204020204" charset="-122"/>
              </a:rPr>
              <a:t>D:</a:t>
            </a:r>
            <a:r>
              <a:rPr lang="zh-CN" altLang="en-US" sz="2400">
                <a:solidFill>
                  <a:srgbClr val="C00000"/>
                </a:solidFill>
                <a:latin typeface="微软雅黑" panose="020B0503020204020204" charset="-122"/>
                <a:ea typeface="微软雅黑" panose="020B0503020204020204" charset="-122"/>
                <a:cs typeface="微软雅黑" panose="020B0503020204020204" charset="-122"/>
              </a:rPr>
              <a:t>语义指向不同</a:t>
            </a:r>
            <a:endParaRPr lang="zh-CN" altLang="en-US" sz="2400">
              <a:solidFill>
                <a:srgbClr val="C00000"/>
              </a:solidFill>
              <a:latin typeface="微软雅黑" panose="020B0503020204020204" charset="-122"/>
              <a:ea typeface="微软雅黑" panose="020B0503020204020204" charset="-122"/>
              <a:cs typeface="微软雅黑" panose="020B0503020204020204" charset="-122"/>
            </a:endParaRPr>
          </a:p>
        </p:txBody>
      </p:sp>
      <p:pic>
        <p:nvPicPr>
          <p:cNvPr id="122883" name="图片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3708400" y="2066925"/>
            <a:ext cx="4267200" cy="219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288200"/>
            <a:ext cx="9144000" cy="4567100"/>
          </a:xfrm>
          <a:prstGeom prst="rect">
            <a:avLst/>
          </a:prstGeom>
        </p:spPr>
      </p:pic>
      <p:pic>
        <p:nvPicPr>
          <p:cNvPr id="5" name="图片 4"/>
          <p:cNvPicPr>
            <a:picLocks noChangeAspect="1"/>
          </p:cNvPicPr>
          <p:nvPr/>
        </p:nvPicPr>
        <p:blipFill>
          <a:blip r:embed="rId2"/>
          <a:stretch>
            <a:fillRect/>
          </a:stretch>
        </p:blipFill>
        <p:spPr>
          <a:xfrm>
            <a:off x="0" y="0"/>
            <a:ext cx="4005143" cy="62753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1" y="1404888"/>
            <a:ext cx="9144000" cy="3134591"/>
          </a:xfrm>
          <a:prstGeom prst="rect">
            <a:avLst/>
          </a:prstGeom>
        </p:spPr>
      </p:pic>
      <p:pic>
        <p:nvPicPr>
          <p:cNvPr id="3" name="图片 2"/>
          <p:cNvPicPr>
            <a:picLocks noChangeAspect="1"/>
          </p:cNvPicPr>
          <p:nvPr/>
        </p:nvPicPr>
        <p:blipFill>
          <a:blip r:embed="rId2"/>
          <a:stretch>
            <a:fillRect/>
          </a:stretch>
        </p:blipFill>
        <p:spPr>
          <a:xfrm>
            <a:off x="1" y="0"/>
            <a:ext cx="3566518" cy="699542"/>
          </a:xfrm>
          <a:prstGeom prst="rect">
            <a:avLst/>
          </a:prstGeom>
        </p:spPr>
      </p:pic>
      <p:sp>
        <p:nvSpPr>
          <p:cNvPr id="5" name="文本框 4"/>
          <p:cNvSpPr txBox="1"/>
          <p:nvPr/>
        </p:nvSpPr>
        <p:spPr>
          <a:xfrm>
            <a:off x="179512" y="1779662"/>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2" name="云形标注 1"/>
          <p:cNvSpPr/>
          <p:nvPr/>
        </p:nvSpPr>
        <p:spPr>
          <a:xfrm>
            <a:off x="5375910" y="869315"/>
            <a:ext cx="2833370" cy="1456055"/>
          </a:xfrm>
          <a:prstGeom prst="cloudCallou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没啥重要的</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0" y="984137"/>
            <a:ext cx="9144000" cy="3175226"/>
          </a:xfrm>
          <a:prstGeom prst="rect">
            <a:avLst/>
          </a:prstGeom>
        </p:spPr>
      </p:pic>
      <p:pic>
        <p:nvPicPr>
          <p:cNvPr id="5" name="图片 4"/>
          <p:cNvPicPr>
            <a:picLocks noChangeAspect="1"/>
          </p:cNvPicPr>
          <p:nvPr/>
        </p:nvPicPr>
        <p:blipFill>
          <a:blip r:embed="rId2"/>
          <a:stretch>
            <a:fillRect/>
          </a:stretch>
        </p:blipFill>
        <p:spPr>
          <a:xfrm>
            <a:off x="0" y="0"/>
            <a:ext cx="4005143" cy="627534"/>
          </a:xfrm>
          <a:prstGeom prst="rect">
            <a:avLst/>
          </a:prstGeom>
        </p:spPr>
      </p:pic>
      <p:sp>
        <p:nvSpPr>
          <p:cNvPr id="3" name="文本框 2"/>
          <p:cNvSpPr txBox="1"/>
          <p:nvPr/>
        </p:nvSpPr>
        <p:spPr>
          <a:xfrm>
            <a:off x="638343" y="1707654"/>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2" name="云形标注 1"/>
          <p:cNvSpPr/>
          <p:nvPr/>
        </p:nvSpPr>
        <p:spPr>
          <a:xfrm>
            <a:off x="5769610" y="356870"/>
            <a:ext cx="2606675" cy="852170"/>
          </a:xfrm>
          <a:prstGeom prst="cloudCallout">
            <a:avLst>
              <a:gd name="adj1" fmla="val -53873"/>
              <a:gd name="adj2" fmla="val 10394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没啥重要</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1491630"/>
            <a:ext cx="9144000" cy="2467296"/>
          </a:xfrm>
          <a:prstGeom prst="rect">
            <a:avLst/>
          </a:prstGeom>
        </p:spPr>
      </p:pic>
      <p:pic>
        <p:nvPicPr>
          <p:cNvPr id="5" name="图片 4"/>
          <p:cNvPicPr>
            <a:picLocks noChangeAspect="1"/>
          </p:cNvPicPr>
          <p:nvPr/>
        </p:nvPicPr>
        <p:blipFill>
          <a:blip r:embed="rId2"/>
          <a:stretch>
            <a:fillRect/>
          </a:stretch>
        </p:blipFill>
        <p:spPr>
          <a:xfrm>
            <a:off x="0" y="0"/>
            <a:ext cx="4005143" cy="627534"/>
          </a:xfrm>
          <a:prstGeom prst="rect">
            <a:avLst/>
          </a:prstGeom>
        </p:spPr>
      </p:pic>
      <p:sp>
        <p:nvSpPr>
          <p:cNvPr id="3" name="文本框 2"/>
          <p:cNvSpPr txBox="1"/>
          <p:nvPr/>
        </p:nvSpPr>
        <p:spPr>
          <a:xfrm>
            <a:off x="638343" y="1707654"/>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2" name="云形标注 1"/>
          <p:cNvSpPr/>
          <p:nvPr/>
        </p:nvSpPr>
        <p:spPr>
          <a:xfrm>
            <a:off x="5568950" y="71120"/>
            <a:ext cx="2606675" cy="1369695"/>
          </a:xfrm>
          <a:prstGeom prst="cloudCallout">
            <a:avLst>
              <a:gd name="adj1" fmla="val -67052"/>
              <a:gd name="adj2" fmla="val 7484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语用原则</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a:p>
            <a:pPr algn="ctr"/>
            <a:r>
              <a:rPr kumimoji="1" lang="zh-CN" altLang="en-US" sz="2400" dirty="0" smtClean="0">
                <a:latin typeface="微软雅黑" panose="020B0503020204020204" charset="-122"/>
                <a:ea typeface="微软雅黑" panose="020B0503020204020204" charset="-122"/>
                <a:cs typeface="微软雅黑" panose="020B0503020204020204" charset="-122"/>
              </a:rPr>
              <a:t>蕴含义</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a:p>
            <a:pPr algn="ctr"/>
            <a:r>
              <a:rPr kumimoji="1" lang="zh-CN" altLang="en-US" sz="2400" dirty="0" smtClean="0">
                <a:latin typeface="微软雅黑" panose="020B0503020204020204" charset="-122"/>
                <a:ea typeface="微软雅黑" panose="020B0503020204020204" charset="-122"/>
                <a:cs typeface="微软雅黑" panose="020B0503020204020204" charset="-122"/>
              </a:rPr>
              <a:t>预设义</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1059582"/>
            <a:ext cx="9144000" cy="3193837"/>
          </a:xfrm>
          <a:prstGeom prst="rect">
            <a:avLst/>
          </a:prstGeom>
        </p:spPr>
      </p:pic>
      <p:pic>
        <p:nvPicPr>
          <p:cNvPr id="5" name="图片 4"/>
          <p:cNvPicPr>
            <a:picLocks noChangeAspect="1"/>
          </p:cNvPicPr>
          <p:nvPr/>
        </p:nvPicPr>
        <p:blipFill>
          <a:blip r:embed="rId2"/>
          <a:stretch>
            <a:fillRect/>
          </a:stretch>
        </p:blipFill>
        <p:spPr>
          <a:xfrm>
            <a:off x="0" y="0"/>
            <a:ext cx="4005143" cy="627534"/>
          </a:xfrm>
          <a:prstGeom prst="rect">
            <a:avLst/>
          </a:prstGeom>
        </p:spPr>
      </p:pic>
      <p:sp>
        <p:nvSpPr>
          <p:cNvPr id="3" name="文本框 2"/>
          <p:cNvSpPr txBox="1"/>
          <p:nvPr/>
        </p:nvSpPr>
        <p:spPr>
          <a:xfrm>
            <a:off x="638343" y="1707654"/>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4" name="云形标注 3"/>
          <p:cNvSpPr/>
          <p:nvPr/>
        </p:nvSpPr>
        <p:spPr>
          <a:xfrm>
            <a:off x="6062980" y="-20320"/>
            <a:ext cx="2606675" cy="1345565"/>
          </a:xfrm>
          <a:prstGeom prst="cloudCallout">
            <a:avLst>
              <a:gd name="adj1" fmla="val -61278"/>
              <a:gd name="adj2" fmla="val 135775"/>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直接</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a:p>
            <a:pPr algn="ctr"/>
            <a:r>
              <a:rPr kumimoji="1" lang="zh-CN" altLang="en-US" sz="2400" dirty="0" smtClean="0">
                <a:latin typeface="微软雅黑" panose="020B0503020204020204" charset="-122"/>
                <a:ea typeface="微软雅黑" panose="020B0503020204020204" charset="-122"/>
                <a:cs typeface="微软雅黑" panose="020B0503020204020204" charset="-122"/>
              </a:rPr>
              <a:t>间接</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a:p>
            <a:pPr algn="ctr"/>
            <a:r>
              <a:rPr kumimoji="1" lang="zh-CN" altLang="en-US" sz="2400" dirty="0" smtClean="0">
                <a:latin typeface="微软雅黑" panose="020B0503020204020204" charset="-122"/>
                <a:ea typeface="微软雅黑" panose="020B0503020204020204" charset="-122"/>
                <a:cs typeface="微软雅黑" panose="020B0503020204020204" charset="-122"/>
              </a:rPr>
              <a:t>言语行为</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0"/>
            <a:ext cx="3085982" cy="483518"/>
          </a:xfrm>
          <a:prstGeom prst="rect">
            <a:avLst/>
          </a:prstGeom>
        </p:spPr>
      </p:pic>
      <p:sp>
        <p:nvSpPr>
          <p:cNvPr id="3" name="文本框 2"/>
          <p:cNvSpPr txBox="1"/>
          <p:nvPr/>
        </p:nvSpPr>
        <p:spPr>
          <a:xfrm>
            <a:off x="638343" y="1707654"/>
            <a:ext cx="1800493" cy="369332"/>
          </a:xfrm>
          <a:prstGeom prst="rect">
            <a:avLst/>
          </a:prstGeom>
          <a:noFill/>
        </p:spPr>
        <p:txBody>
          <a:bodyPr wrap="none" rtlCol="0">
            <a:spAutoFit/>
          </a:bodyPr>
          <a:lstStyle/>
          <a:p>
            <a:r>
              <a:rPr kumimoji="1" lang="zh-CN" altLang="en-US" b="1" dirty="0" smtClean="0">
                <a:solidFill>
                  <a:srgbClr val="C00000"/>
                </a:solidFill>
              </a:rPr>
              <a:t>［名词解释题］</a:t>
            </a:r>
            <a:endParaRPr kumimoji="1" lang="zh-CN" altLang="en-US" b="1" dirty="0">
              <a:solidFill>
                <a:srgbClr val="C00000"/>
              </a:solidFill>
            </a:endParaRPr>
          </a:p>
        </p:txBody>
      </p:sp>
      <p:sp>
        <p:nvSpPr>
          <p:cNvPr id="4" name="文本框 3"/>
          <p:cNvSpPr txBox="1"/>
          <p:nvPr/>
        </p:nvSpPr>
        <p:spPr>
          <a:xfrm>
            <a:off x="3378201" y="38100"/>
            <a:ext cx="5514280" cy="4662815"/>
          </a:xfrm>
          <a:prstGeom prst="rect">
            <a:avLst/>
          </a:prstGeom>
          <a:noFill/>
        </p:spPr>
        <p:txBody>
          <a:bodyPr wrap="square" rtlCol="0">
            <a:spAutoFit/>
          </a:bodyPr>
          <a:lstStyle/>
          <a:p>
            <a:pPr>
              <a:lnSpc>
                <a:spcPct val="150000"/>
              </a:lnSpc>
            </a:pPr>
            <a:r>
              <a:rPr kumimoji="1" lang="en-US" altLang="zh-CN" dirty="0" smtClean="0">
                <a:latin typeface="微软雅黑" panose="020B0503020204020204" charset="-122"/>
                <a:ea typeface="微软雅黑" panose="020B0503020204020204" charset="-122"/>
                <a:cs typeface="微软雅黑" panose="020B0503020204020204" charset="-122"/>
              </a:rPr>
              <a:t>1</a:t>
            </a:r>
            <a:r>
              <a:rPr kumimoji="1"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smtClean="0">
                <a:latin typeface="微软雅黑" panose="020B0503020204020204" charset="-122"/>
                <a:ea typeface="微软雅黑" panose="020B0503020204020204" charset="-122"/>
                <a:cs typeface="微软雅黑" panose="020B0503020204020204" charset="-122"/>
              </a:rPr>
              <a:t>语用</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语用</a:t>
            </a:r>
            <a:r>
              <a:rPr lang="zh-CN" altLang="zh-CN" dirty="0">
                <a:latin typeface="微软雅黑" panose="020B0503020204020204" charset="-122"/>
                <a:ea typeface="微软雅黑" panose="020B0503020204020204" charset="-122"/>
                <a:cs typeface="微软雅黑" panose="020B0503020204020204" charset="-122"/>
              </a:rPr>
              <a:t>指</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语言运用</a:t>
            </a:r>
            <a:r>
              <a:rPr lang="zh-CN" altLang="zh-CN" dirty="0">
                <a:latin typeface="微软雅黑" panose="020B0503020204020204" charset="-122"/>
                <a:ea typeface="微软雅黑" panose="020B0503020204020204" charset="-122"/>
                <a:cs typeface="微软雅黑" panose="020B0503020204020204" charset="-122"/>
              </a:rPr>
              <a:t>，即人们在一定的</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交际环境中对语言的实际运用。</a:t>
            </a:r>
            <a:endParaRPr lang="zh-CN" altLang="zh-CN" dirty="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endParaRPr kumimoji="1"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endParaRPr kumimoji="1" lang="en-US"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kumimoji="1" lang="en-US" altLang="zh-CN" dirty="0" smtClean="0">
                <a:latin typeface="微软雅黑" panose="020B0503020204020204" charset="-122"/>
                <a:ea typeface="微软雅黑" panose="020B0503020204020204" charset="-122"/>
                <a:cs typeface="微软雅黑" panose="020B0503020204020204" charset="-122"/>
              </a:rPr>
              <a:t>2</a:t>
            </a:r>
            <a:r>
              <a:rPr kumimoji="1"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言内语境</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言内</a:t>
            </a:r>
            <a:r>
              <a:rPr lang="zh-CN" altLang="zh-CN" dirty="0">
                <a:latin typeface="微软雅黑" panose="020B0503020204020204" charset="-122"/>
                <a:ea typeface="微软雅黑" panose="020B0503020204020204" charset="-122"/>
                <a:cs typeface="微软雅黑" panose="020B0503020204020204" charset="-122"/>
              </a:rPr>
              <a:t>语境又称</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上下文语境</a:t>
            </a:r>
            <a:r>
              <a:rPr lang="zh-CN" altLang="zh-CN" dirty="0">
                <a:latin typeface="微软雅黑" panose="020B0503020204020204" charset="-122"/>
                <a:ea typeface="微软雅黑" panose="020B0503020204020204" charset="-122"/>
                <a:cs typeface="微软雅黑" panose="020B0503020204020204" charset="-122"/>
              </a:rPr>
              <a:t>，指语言表达中的前言后语或上下文。</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endParaRPr kumimoji="1" lang="en-US" altLang="zh-CN"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0"/>
            <a:ext cx="3085982" cy="483518"/>
          </a:xfrm>
          <a:prstGeom prst="rect">
            <a:avLst/>
          </a:prstGeom>
        </p:spPr>
      </p:pic>
      <p:sp>
        <p:nvSpPr>
          <p:cNvPr id="3" name="文本框 2"/>
          <p:cNvSpPr txBox="1"/>
          <p:nvPr/>
        </p:nvSpPr>
        <p:spPr>
          <a:xfrm>
            <a:off x="638343" y="1707654"/>
            <a:ext cx="2553970" cy="368300"/>
          </a:xfrm>
          <a:prstGeom prst="rect">
            <a:avLst/>
          </a:prstGeom>
          <a:noFill/>
        </p:spPr>
        <p:txBody>
          <a:bodyPr wrap="none" rtlCol="0">
            <a:spAutoFit/>
          </a:bodyPr>
          <a:lstStyle/>
          <a:p>
            <a:r>
              <a:rPr kumimoji="1" lang="zh-CN" altLang="en-US" b="1" dirty="0" smtClean="0">
                <a:solidFill>
                  <a:srgbClr val="C00000"/>
                </a:solidFill>
              </a:rPr>
              <a:t>［</a:t>
            </a:r>
            <a:r>
              <a:rPr kumimoji="1" lang="en-US" altLang="zh-CN" b="1" dirty="0" smtClean="0">
                <a:solidFill>
                  <a:srgbClr val="C00000"/>
                </a:solidFill>
              </a:rPr>
              <a:t>2019</a:t>
            </a:r>
            <a:r>
              <a:rPr kumimoji="1" lang="zh-CN" altLang="en-US" b="1" dirty="0" smtClean="0">
                <a:solidFill>
                  <a:srgbClr val="C00000"/>
                </a:solidFill>
              </a:rPr>
              <a:t>年</a:t>
            </a:r>
            <a:r>
              <a:rPr kumimoji="1" lang="en-US" altLang="zh-CN" b="1" dirty="0" smtClean="0">
                <a:solidFill>
                  <a:srgbClr val="C00000"/>
                </a:solidFill>
              </a:rPr>
              <a:t>10</a:t>
            </a:r>
            <a:r>
              <a:rPr kumimoji="1" lang="zh-CN" altLang="en-US" b="1" dirty="0" smtClean="0">
                <a:solidFill>
                  <a:srgbClr val="C00000"/>
                </a:solidFill>
              </a:rPr>
              <a:t>月</a:t>
            </a:r>
            <a:r>
              <a:rPr kumimoji="1" lang="zh-CN" altLang="en-US" b="1" dirty="0" smtClean="0">
                <a:solidFill>
                  <a:srgbClr val="C00000"/>
                </a:solidFill>
              </a:rPr>
              <a:t>分析题］</a:t>
            </a:r>
            <a:endParaRPr kumimoji="1" lang="zh-CN" altLang="en-US" b="1" dirty="0">
              <a:solidFill>
                <a:srgbClr val="C00000"/>
              </a:solidFill>
            </a:endParaRPr>
          </a:p>
        </p:txBody>
      </p:sp>
      <p:sp>
        <p:nvSpPr>
          <p:cNvPr id="4" name="文本框 3"/>
          <p:cNvSpPr txBox="1"/>
          <p:nvPr/>
        </p:nvSpPr>
        <p:spPr>
          <a:xfrm>
            <a:off x="3378201" y="38100"/>
            <a:ext cx="5514280" cy="3416320"/>
          </a:xfrm>
          <a:prstGeom prst="rect">
            <a:avLst/>
          </a:prstGeom>
          <a:noFill/>
        </p:spPr>
        <p:txBody>
          <a:bodyPr wrap="square" rtlCol="0">
            <a:spAutoFit/>
          </a:bodyPr>
          <a:lstStyle/>
          <a:p>
            <a:pPr>
              <a:lnSpc>
                <a:spcPct val="150000"/>
              </a:lnSpc>
            </a:pPr>
            <a:r>
              <a:rPr kumimoji="1" lang="en-US" altLang="zh-CN" dirty="0" smtClean="0">
                <a:latin typeface="微软雅黑" panose="020B0503020204020204" charset="-122"/>
                <a:ea typeface="微软雅黑" panose="020B0503020204020204" charset="-122"/>
                <a:cs typeface="微软雅黑" panose="020B0503020204020204" charset="-122"/>
              </a:rPr>
              <a:t>1</a:t>
            </a:r>
            <a:r>
              <a:rPr kumimoji="1"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什么是</a:t>
            </a:r>
            <a:r>
              <a:rPr lang="zh-CN" altLang="zh-CN" b="1" dirty="0">
                <a:solidFill>
                  <a:srgbClr val="0070C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微软雅黑" panose="020B0503020204020204" charset="-122"/>
              </a:rPr>
              <a:t>预设义</a:t>
            </a:r>
            <a:r>
              <a:rPr lang="zh-CN" altLang="zh-CN" b="1" dirty="0">
                <a:latin typeface="微软雅黑" panose="020B0503020204020204" charset="-122"/>
                <a:ea typeface="微软雅黑" panose="020B0503020204020204" charset="-122"/>
                <a:cs typeface="微软雅黑" panose="020B0503020204020204" charset="-122"/>
              </a:rPr>
              <a:t>？分析下面两个句子的预设义。</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他女儿在深圳工作。</a:t>
            </a:r>
            <a:br>
              <a:rPr lang="en-US" altLang="zh-CN" b="1" dirty="0">
                <a:latin typeface="微软雅黑" panose="020B0503020204020204" charset="-122"/>
                <a:ea typeface="微软雅黑" panose="020B0503020204020204" charset="-122"/>
                <a:cs typeface="微软雅黑" panose="020B0503020204020204" charset="-122"/>
              </a:rPr>
            </a:br>
            <a:r>
              <a:rPr lang="zh-CN" altLang="zh-CN" b="1" dirty="0">
                <a:latin typeface="微软雅黑" panose="020B0503020204020204" charset="-122"/>
                <a:ea typeface="微软雅黑" panose="020B0503020204020204" charset="-122"/>
                <a:cs typeface="微软雅黑" panose="020B0503020204020204" charset="-122"/>
              </a:rPr>
              <a:t>小王后悔学数学。</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预设义</a:t>
            </a:r>
            <a:r>
              <a:rPr lang="zh-CN" altLang="zh-CN" dirty="0">
                <a:latin typeface="微软雅黑" panose="020B0503020204020204" charset="-122"/>
                <a:ea typeface="微软雅黑" panose="020B0503020204020204" charset="-122"/>
                <a:cs typeface="微软雅黑" panose="020B0503020204020204" charset="-122"/>
              </a:rPr>
              <a:t>不在句子的</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断言范围之内</a:t>
            </a:r>
            <a:r>
              <a:rPr lang="zh-CN" altLang="zh-CN" dirty="0">
                <a:latin typeface="微软雅黑" panose="020B0503020204020204" charset="-122"/>
                <a:ea typeface="微软雅黑" panose="020B0503020204020204" charset="-122"/>
                <a:cs typeface="微软雅黑" panose="020B0503020204020204" charset="-122"/>
              </a:rPr>
              <a:t>，通常情况下是指句子包含的某个背景信息。</a:t>
            </a:r>
            <a:br>
              <a:rPr lang="en-US" altLang="zh-CN" dirty="0">
                <a:latin typeface="微软雅黑" panose="020B0503020204020204" charset="-122"/>
                <a:ea typeface="微软雅黑" panose="020B0503020204020204" charset="-122"/>
                <a:cs typeface="微软雅黑" panose="020B0503020204020204" charset="-122"/>
              </a:rPr>
            </a:br>
            <a:r>
              <a:rPr lang="zh-CN" altLang="zh-CN" dirty="0">
                <a:latin typeface="微软雅黑" panose="020B0503020204020204" charset="-122"/>
                <a:ea typeface="微软雅黑" panose="020B0503020204020204" charset="-122"/>
                <a:cs typeface="微软雅黑" panose="020B0503020204020204" charset="-122"/>
              </a:rPr>
              <a:t>他女儿在深圳工作。预设义：</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他有女儿</a:t>
            </a:r>
            <a:r>
              <a:rPr lang="zh-CN" altLang="zh-CN" dirty="0">
                <a:latin typeface="微软雅黑" panose="020B0503020204020204" charset="-122"/>
                <a:ea typeface="微软雅黑" panose="020B0503020204020204" charset="-122"/>
                <a:cs typeface="微软雅黑" panose="020B0503020204020204" charset="-122"/>
              </a:rPr>
              <a:t>。</a:t>
            </a:r>
            <a:br>
              <a:rPr lang="en-US" altLang="zh-CN" dirty="0">
                <a:latin typeface="微软雅黑" panose="020B0503020204020204" charset="-122"/>
                <a:ea typeface="微软雅黑" panose="020B0503020204020204" charset="-122"/>
                <a:cs typeface="微软雅黑" panose="020B0503020204020204" charset="-122"/>
              </a:rPr>
            </a:br>
            <a:r>
              <a:rPr lang="zh-CN" altLang="zh-CN" dirty="0">
                <a:latin typeface="微软雅黑" panose="020B0503020204020204" charset="-122"/>
                <a:ea typeface="微软雅黑" panose="020B0503020204020204" charset="-122"/>
                <a:cs typeface="微软雅黑" panose="020B0503020204020204" charset="-122"/>
              </a:rPr>
              <a:t>小王后悔学数学。预设义：</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小王学了数学</a:t>
            </a:r>
            <a:r>
              <a:rPr lang="zh-CN" altLang="zh-CN" dirty="0" smtClean="0">
                <a:latin typeface="微软雅黑" panose="020B0503020204020204" charset="-122"/>
                <a:ea typeface="微软雅黑" panose="020B0503020204020204" charset="-122"/>
                <a:cs typeface="微软雅黑" panose="020B0503020204020204" charset="-122"/>
              </a:rPr>
              <a:t>。</a:t>
            </a:r>
            <a:endParaRPr lang="zh-CN" altLang="zh-CN"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 calcmode="lin" valueType="num">
                                      <p:cBhvr additive="base">
                                        <p:cTn id="7"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anim calcmode="lin" valueType="num">
                                      <p:cBhvr additive="base">
                                        <p:cTn id="11"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0"/>
            <a:ext cx="3085982" cy="483518"/>
          </a:xfrm>
          <a:prstGeom prst="rect">
            <a:avLst/>
          </a:prstGeom>
        </p:spPr>
      </p:pic>
      <p:sp>
        <p:nvSpPr>
          <p:cNvPr id="3" name="文本框 2"/>
          <p:cNvSpPr txBox="1"/>
          <p:nvPr/>
        </p:nvSpPr>
        <p:spPr>
          <a:xfrm>
            <a:off x="266233" y="1691144"/>
            <a:ext cx="2553970" cy="368300"/>
          </a:xfrm>
          <a:prstGeom prst="rect">
            <a:avLst/>
          </a:prstGeom>
          <a:noFill/>
        </p:spPr>
        <p:txBody>
          <a:bodyPr wrap="none" rtlCol="0">
            <a:spAutoFit/>
          </a:bodyPr>
          <a:lstStyle/>
          <a:p>
            <a:r>
              <a:rPr kumimoji="1" lang="zh-CN" altLang="en-US" b="1" dirty="0" smtClean="0">
                <a:solidFill>
                  <a:srgbClr val="C00000"/>
                </a:solidFill>
              </a:rPr>
              <a:t>［</a:t>
            </a:r>
            <a:r>
              <a:rPr kumimoji="1" lang="en-US" altLang="zh-CN" b="1" dirty="0" smtClean="0">
                <a:solidFill>
                  <a:srgbClr val="C00000"/>
                </a:solidFill>
              </a:rPr>
              <a:t>2020</a:t>
            </a:r>
            <a:r>
              <a:rPr kumimoji="1" lang="zh-CN" altLang="en-US" b="1" dirty="0" smtClean="0">
                <a:solidFill>
                  <a:srgbClr val="C00000"/>
                </a:solidFill>
              </a:rPr>
              <a:t>年</a:t>
            </a:r>
            <a:r>
              <a:rPr kumimoji="1" lang="en-US" altLang="zh-CN" b="1" dirty="0" smtClean="0">
                <a:solidFill>
                  <a:srgbClr val="C00000"/>
                </a:solidFill>
              </a:rPr>
              <a:t>10</a:t>
            </a:r>
            <a:r>
              <a:rPr kumimoji="1" lang="zh-CN" altLang="en-US" b="1" dirty="0" smtClean="0">
                <a:solidFill>
                  <a:srgbClr val="C00000"/>
                </a:solidFill>
              </a:rPr>
              <a:t>月</a:t>
            </a:r>
            <a:r>
              <a:rPr kumimoji="1" lang="zh-CN" altLang="en-US" b="1" dirty="0" smtClean="0">
                <a:solidFill>
                  <a:srgbClr val="C00000"/>
                </a:solidFill>
              </a:rPr>
              <a:t>分析题］</a:t>
            </a:r>
            <a:endParaRPr kumimoji="1" lang="zh-CN" altLang="en-US" b="1" dirty="0">
              <a:solidFill>
                <a:srgbClr val="C00000"/>
              </a:solidFill>
            </a:endParaRPr>
          </a:p>
        </p:txBody>
      </p:sp>
      <p:sp>
        <p:nvSpPr>
          <p:cNvPr id="4" name="文本框 3"/>
          <p:cNvSpPr txBox="1"/>
          <p:nvPr/>
        </p:nvSpPr>
        <p:spPr>
          <a:xfrm>
            <a:off x="3235960" y="38100"/>
            <a:ext cx="5908040" cy="2999740"/>
          </a:xfrm>
          <a:prstGeom prst="rect">
            <a:avLst/>
          </a:prstGeom>
          <a:noFill/>
        </p:spPr>
        <p:txBody>
          <a:bodyPr wrap="square" rtlCol="0">
            <a:spAutoFit/>
          </a:bodyPr>
          <a:lstStyle/>
          <a:p>
            <a:pPr>
              <a:lnSpc>
                <a:spcPct val="150000"/>
              </a:lnSpc>
            </a:pPr>
            <a:r>
              <a:rPr kumimoji="1" lang="en-US" altLang="zh-CN" dirty="0" smtClean="0">
                <a:latin typeface="微软雅黑" panose="020B0503020204020204" charset="-122"/>
                <a:ea typeface="微软雅黑" panose="020B0503020204020204" charset="-122"/>
                <a:cs typeface="微软雅黑" panose="020B0503020204020204" charset="-122"/>
              </a:rPr>
              <a:t>1</a:t>
            </a:r>
            <a:r>
              <a:rPr kumimoji="1"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分析”他妹妹在西藏当老师”的</a:t>
            </a:r>
            <a:r>
              <a:rPr lang="zh-CN" altLang="zh-CN" b="1" dirty="0">
                <a:solidFill>
                  <a:srgbClr val="0070C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微软雅黑" panose="020B0503020204020204" charset="-122"/>
              </a:rPr>
              <a:t>蕴含义和预设义</a:t>
            </a:r>
            <a:r>
              <a:rPr lang="zh-CN" altLang="zh-CN" b="1" dirty="0">
                <a:latin typeface="微软雅黑" panose="020B0503020204020204" charset="-122"/>
                <a:ea typeface="微软雅黑" panose="020B0503020204020204" charset="-122"/>
                <a:cs typeface="微软雅黑" panose="020B0503020204020204" charset="-122"/>
              </a:rPr>
              <a:t>。</a:t>
            </a:r>
            <a:endParaRPr lang="zh-CN" altLang="zh-CN" b="1"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altLang="zh-CN" b="1" dirty="0">
                <a:solidFill>
                  <a:srgbClr val="0070C0"/>
                </a:solidFill>
                <a:latin typeface="微软雅黑" panose="020B0503020204020204" charset="-122"/>
                <a:ea typeface="微软雅黑" panose="020B0503020204020204" charset="-122"/>
                <a:cs typeface="微软雅黑" panose="020B0503020204020204" charset="-122"/>
              </a:rPr>
              <a:t>蕴含义</a:t>
            </a:r>
            <a:r>
              <a:rPr altLang="zh-CN" dirty="0">
                <a:latin typeface="微软雅黑" panose="020B0503020204020204" charset="-122"/>
                <a:ea typeface="微软雅黑" panose="020B0503020204020204" charset="-122"/>
                <a:cs typeface="微软雅黑" panose="020B0503020204020204" charset="-122"/>
              </a:rPr>
              <a:t>包含在句子的断言范围之内，是句子的基本信息；</a:t>
            </a:r>
            <a:r>
              <a:rPr altLang="zh-CN" b="1" dirty="0">
                <a:solidFill>
                  <a:srgbClr val="0070C0"/>
                </a:solidFill>
                <a:latin typeface="微软雅黑" panose="020B0503020204020204" charset="-122"/>
                <a:ea typeface="微软雅黑" panose="020B0503020204020204" charset="-122"/>
                <a:cs typeface="微软雅黑" panose="020B0503020204020204" charset="-122"/>
              </a:rPr>
              <a:t>预设义</a:t>
            </a:r>
            <a:r>
              <a:rPr altLang="zh-CN" dirty="0">
                <a:latin typeface="微软雅黑" panose="020B0503020204020204" charset="-122"/>
                <a:ea typeface="微软雅黑" panose="020B0503020204020204" charset="-122"/>
                <a:cs typeface="微软雅黑" panose="020B0503020204020204" charset="-122"/>
              </a:rPr>
              <a:t>不在句子断言范围之内，通常情况下是指句子包含的某个背景信息。</a:t>
            </a:r>
            <a:endParaRPr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altLang="zh-CN" dirty="0">
                <a:solidFill>
                  <a:srgbClr val="C00000"/>
                </a:solidFill>
                <a:latin typeface="微软雅黑" panose="020B0503020204020204" charset="-122"/>
                <a:ea typeface="微软雅黑" panose="020B0503020204020204" charset="-122"/>
                <a:cs typeface="微软雅黑" panose="020B0503020204020204" charset="-122"/>
              </a:rPr>
              <a:t>（1）蕴含义</a:t>
            </a:r>
            <a:r>
              <a:rPr lang="zh-CN" dirty="0">
                <a:solidFill>
                  <a:srgbClr val="C00000"/>
                </a:solidFill>
                <a:latin typeface="微软雅黑" panose="020B0503020204020204" charset="-122"/>
                <a:ea typeface="微软雅黑" panose="020B0503020204020204" charset="-122"/>
                <a:cs typeface="微软雅黑" panose="020B0503020204020204" charset="-122"/>
              </a:rPr>
              <a:t>：</a:t>
            </a:r>
            <a:r>
              <a:rPr altLang="zh-CN" dirty="0">
                <a:solidFill>
                  <a:srgbClr val="C00000"/>
                </a:solidFill>
                <a:latin typeface="微软雅黑" panose="020B0503020204020204" charset="-122"/>
                <a:ea typeface="微软雅黑" panose="020B0503020204020204" charset="-122"/>
                <a:cs typeface="微软雅黑" panose="020B0503020204020204" charset="-122"/>
              </a:rPr>
              <a:t>他妹妹在西藏</a:t>
            </a:r>
            <a:r>
              <a:rPr lang="zh-CN" dirty="0">
                <a:solidFill>
                  <a:srgbClr val="C00000"/>
                </a:solidFill>
                <a:latin typeface="微软雅黑" panose="020B0503020204020204" charset="-122"/>
                <a:ea typeface="微软雅黑" panose="020B0503020204020204" charset="-122"/>
                <a:cs typeface="微软雅黑" panose="020B0503020204020204" charset="-122"/>
              </a:rPr>
              <a:t>有工作</a:t>
            </a:r>
            <a:r>
              <a:rPr altLang="zh-CN" dirty="0">
                <a:solidFill>
                  <a:srgbClr val="C00000"/>
                </a:solidFill>
                <a:latin typeface="微软雅黑" panose="020B0503020204020204" charset="-122"/>
                <a:ea typeface="微软雅黑" panose="020B0503020204020204" charset="-122"/>
                <a:cs typeface="微软雅黑" panose="020B0503020204020204" charset="-122"/>
              </a:rPr>
              <a:t>。</a:t>
            </a:r>
            <a:endParaRPr altLang="zh-CN" dirty="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r>
              <a:rPr altLang="zh-CN" dirty="0">
                <a:solidFill>
                  <a:srgbClr val="C00000"/>
                </a:solidFill>
                <a:latin typeface="微软雅黑" panose="020B0503020204020204" charset="-122"/>
                <a:ea typeface="微软雅黑" panose="020B0503020204020204" charset="-122"/>
                <a:cs typeface="微软雅黑" panose="020B0503020204020204" charset="-122"/>
              </a:rPr>
              <a:t>（2）预设义</a:t>
            </a:r>
            <a:r>
              <a:rPr lang="zh-CN" dirty="0">
                <a:solidFill>
                  <a:srgbClr val="C00000"/>
                </a:solidFill>
                <a:latin typeface="微软雅黑" panose="020B0503020204020204" charset="-122"/>
                <a:ea typeface="微软雅黑" panose="020B0503020204020204" charset="-122"/>
                <a:cs typeface="微软雅黑" panose="020B0503020204020204" charset="-122"/>
              </a:rPr>
              <a:t>：</a:t>
            </a:r>
            <a:r>
              <a:rPr altLang="zh-CN" dirty="0">
                <a:solidFill>
                  <a:srgbClr val="C00000"/>
                </a:solidFill>
                <a:latin typeface="微软雅黑" panose="020B0503020204020204" charset="-122"/>
                <a:ea typeface="微软雅黑" panose="020B0503020204020204" charset="-122"/>
                <a:cs typeface="微软雅黑" panose="020B0503020204020204" charset="-122"/>
              </a:rPr>
              <a:t>他有妹妹。</a:t>
            </a:r>
            <a:endParaRPr altLang="zh-CN" dirty="0">
              <a:solidFill>
                <a:srgbClr val="C0000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 calcmode="lin" valueType="num">
                                      <p:cBhvr additive="base">
                                        <p:cTn id="7"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anim calcmode="lin" valueType="num">
                                      <p:cBhvr additive="base">
                                        <p:cTn id="11"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3" end="3"/>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 calcmode="lin" valueType="num">
                                      <p:cBhvr additive="base">
                                        <p:cTn id="15"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0"/>
            <a:ext cx="3085982" cy="483518"/>
          </a:xfrm>
          <a:prstGeom prst="rect">
            <a:avLst/>
          </a:prstGeom>
        </p:spPr>
      </p:pic>
      <p:sp>
        <p:nvSpPr>
          <p:cNvPr id="3" name="文本框 2"/>
          <p:cNvSpPr txBox="1"/>
          <p:nvPr/>
        </p:nvSpPr>
        <p:spPr>
          <a:xfrm>
            <a:off x="638343" y="1707654"/>
            <a:ext cx="2553970" cy="368300"/>
          </a:xfrm>
          <a:prstGeom prst="rect">
            <a:avLst/>
          </a:prstGeom>
          <a:noFill/>
        </p:spPr>
        <p:txBody>
          <a:bodyPr wrap="none" rtlCol="0">
            <a:spAutoFit/>
          </a:bodyPr>
          <a:lstStyle/>
          <a:p>
            <a:r>
              <a:rPr kumimoji="1" lang="zh-CN" altLang="en-US" b="1" dirty="0" smtClean="0">
                <a:solidFill>
                  <a:srgbClr val="C00000"/>
                </a:solidFill>
              </a:rPr>
              <a:t>［</a:t>
            </a:r>
            <a:r>
              <a:rPr kumimoji="1" lang="en-US" altLang="zh-CN" b="1" dirty="0" smtClean="0">
                <a:solidFill>
                  <a:srgbClr val="C00000"/>
                </a:solidFill>
              </a:rPr>
              <a:t>2018</a:t>
            </a:r>
            <a:r>
              <a:rPr kumimoji="1" lang="zh-CN" altLang="en-US" b="1" dirty="0" smtClean="0">
                <a:solidFill>
                  <a:srgbClr val="C00000"/>
                </a:solidFill>
              </a:rPr>
              <a:t>年</a:t>
            </a:r>
            <a:r>
              <a:rPr kumimoji="1" lang="en-US" altLang="zh-CN" b="1" dirty="0" smtClean="0">
                <a:solidFill>
                  <a:srgbClr val="C00000"/>
                </a:solidFill>
              </a:rPr>
              <a:t>10</a:t>
            </a:r>
            <a:r>
              <a:rPr kumimoji="1" lang="zh-CN" altLang="en-US" b="1" dirty="0" smtClean="0">
                <a:solidFill>
                  <a:srgbClr val="C00000"/>
                </a:solidFill>
              </a:rPr>
              <a:t>月</a:t>
            </a:r>
            <a:r>
              <a:rPr kumimoji="1" lang="zh-CN" altLang="en-US" b="1" dirty="0" smtClean="0">
                <a:solidFill>
                  <a:srgbClr val="C00000"/>
                </a:solidFill>
              </a:rPr>
              <a:t>分析题］</a:t>
            </a:r>
            <a:endParaRPr kumimoji="1" lang="zh-CN" altLang="en-US" b="1" dirty="0">
              <a:solidFill>
                <a:srgbClr val="C00000"/>
              </a:solidFill>
            </a:endParaRPr>
          </a:p>
        </p:txBody>
      </p:sp>
      <p:sp>
        <p:nvSpPr>
          <p:cNvPr id="4" name="文本框 3"/>
          <p:cNvSpPr txBox="1"/>
          <p:nvPr/>
        </p:nvSpPr>
        <p:spPr>
          <a:xfrm>
            <a:off x="3378201" y="38100"/>
            <a:ext cx="5514280" cy="3415030"/>
          </a:xfrm>
          <a:prstGeom prst="rect">
            <a:avLst/>
          </a:prstGeom>
          <a:noFill/>
        </p:spPr>
        <p:txBody>
          <a:bodyPr wrap="square" rtlCol="0">
            <a:spAutoFit/>
          </a:bodyPr>
          <a:lstStyle/>
          <a:p>
            <a:pPr>
              <a:lnSpc>
                <a:spcPct val="150000"/>
              </a:lnSpc>
            </a:pPr>
            <a:r>
              <a:rPr kumimoji="1" lang="en-US" altLang="zh-CN" dirty="0" smtClean="0">
                <a:latin typeface="微软雅黑" panose="020B0503020204020204" charset="-122"/>
                <a:ea typeface="微软雅黑" panose="020B0503020204020204" charset="-122"/>
                <a:cs typeface="微软雅黑" panose="020B0503020204020204" charset="-122"/>
              </a:rPr>
              <a:t>2</a:t>
            </a:r>
            <a:r>
              <a:rPr kumimoji="1"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分析下面这个对话中违反</a:t>
            </a:r>
            <a:r>
              <a:rPr lang="zh-CN" altLang="zh-CN" b="1" u="sng" dirty="0">
                <a:solidFill>
                  <a:srgbClr val="0070C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微软雅黑" panose="020B0503020204020204" charset="-122"/>
              </a:rPr>
              <a:t>会话准则</a:t>
            </a:r>
            <a:r>
              <a:rPr lang="zh-CN" altLang="zh-CN" b="1" dirty="0">
                <a:latin typeface="微软雅黑" panose="020B0503020204020204" charset="-122"/>
                <a:ea typeface="微软雅黑" panose="020B0503020204020204" charset="-122"/>
                <a:cs typeface="微软雅黑" panose="020B0503020204020204" charset="-122"/>
              </a:rPr>
              <a:t>所产生的会话含义。</a:t>
            </a:r>
            <a:br>
              <a:rPr lang="en-US" altLang="zh-CN" b="1" dirty="0">
                <a:latin typeface="微软雅黑" panose="020B0503020204020204" charset="-122"/>
                <a:ea typeface="微软雅黑" panose="020B0503020204020204" charset="-122"/>
                <a:cs typeface="微软雅黑" panose="020B0503020204020204" charset="-122"/>
              </a:rPr>
            </a:br>
            <a:r>
              <a:rPr lang="zh-CN" altLang="zh-CN" b="1" dirty="0">
                <a:latin typeface="微软雅黑" panose="020B0503020204020204" charset="-122"/>
                <a:ea typeface="微软雅黑" panose="020B0503020204020204" charset="-122"/>
                <a:cs typeface="微软雅黑" panose="020B0503020204020204" charset="-122"/>
              </a:rPr>
              <a:t>甲：我们下午去逛街吧？</a:t>
            </a:r>
            <a:br>
              <a:rPr lang="en-US" altLang="zh-CN" b="1" dirty="0">
                <a:latin typeface="微软雅黑" panose="020B0503020204020204" charset="-122"/>
                <a:ea typeface="微软雅黑" panose="020B0503020204020204" charset="-122"/>
                <a:cs typeface="微软雅黑" panose="020B0503020204020204" charset="-122"/>
              </a:rPr>
            </a:br>
            <a:r>
              <a:rPr lang="zh-CN" altLang="zh-CN" b="1" dirty="0">
                <a:latin typeface="微软雅黑" panose="020B0503020204020204" charset="-122"/>
                <a:ea typeface="微软雅黑" panose="020B0503020204020204" charset="-122"/>
                <a:cs typeface="微软雅黑" panose="020B0503020204020204" charset="-122"/>
              </a:rPr>
              <a:t>乙：晚上我得参加英语考试。</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乙</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没有直接回答甲的问题</a:t>
            </a:r>
            <a:r>
              <a:rPr lang="zh-CN" altLang="zh-CN" dirty="0">
                <a:latin typeface="微软雅黑" panose="020B0503020204020204" charset="-122"/>
                <a:ea typeface="微软雅黑" panose="020B0503020204020204" charset="-122"/>
                <a:cs typeface="微软雅黑" panose="020B0503020204020204" charset="-122"/>
              </a:rPr>
              <a:t>，看似违反了</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相关准则</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他</a:t>
            </a:r>
            <a:r>
              <a:rPr lang="zh-CN" altLang="zh-CN" dirty="0">
                <a:latin typeface="微软雅黑" panose="020B0503020204020204" charset="-122"/>
                <a:ea typeface="微软雅黑" panose="020B0503020204020204" charset="-122"/>
                <a:cs typeface="微软雅黑" panose="020B0503020204020204" charset="-122"/>
              </a:rPr>
              <a:t>真正要表达的意思是“我下午没有时间”以及“我不能去逛街”。</a:t>
            </a:r>
            <a:endParaRPr lang="zh-CN" altLang="zh-CN"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anim calcmode="lin" valueType="num">
                                      <p:cBhvr additive="base">
                                        <p:cTn id="1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 calcmode="lin" valueType="num">
                                      <p:cBhvr additive="base">
                                        <p:cTn id="1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0"/>
            <a:ext cx="3085982" cy="483518"/>
          </a:xfrm>
          <a:prstGeom prst="rect">
            <a:avLst/>
          </a:prstGeom>
        </p:spPr>
      </p:pic>
      <p:sp>
        <p:nvSpPr>
          <p:cNvPr id="3" name="文本框 2"/>
          <p:cNvSpPr txBox="1"/>
          <p:nvPr/>
        </p:nvSpPr>
        <p:spPr>
          <a:xfrm>
            <a:off x="638343" y="1707654"/>
            <a:ext cx="2426970" cy="368300"/>
          </a:xfrm>
          <a:prstGeom prst="rect">
            <a:avLst/>
          </a:prstGeom>
          <a:noFill/>
        </p:spPr>
        <p:txBody>
          <a:bodyPr wrap="none" rtlCol="0">
            <a:spAutoFit/>
          </a:bodyPr>
          <a:lstStyle/>
          <a:p>
            <a:r>
              <a:rPr kumimoji="1" lang="zh-CN" altLang="en-US" b="1" dirty="0" smtClean="0">
                <a:solidFill>
                  <a:srgbClr val="C00000"/>
                </a:solidFill>
              </a:rPr>
              <a:t>［</a:t>
            </a:r>
            <a:r>
              <a:rPr kumimoji="1" lang="en-US" altLang="zh-CN" b="1" dirty="0" smtClean="0">
                <a:solidFill>
                  <a:srgbClr val="C00000"/>
                </a:solidFill>
              </a:rPr>
              <a:t>2019</a:t>
            </a:r>
            <a:r>
              <a:rPr kumimoji="1" lang="zh-CN" altLang="en-US" b="1" dirty="0" smtClean="0">
                <a:solidFill>
                  <a:srgbClr val="C00000"/>
                </a:solidFill>
              </a:rPr>
              <a:t>年</a:t>
            </a:r>
            <a:r>
              <a:rPr kumimoji="1" lang="en-US" altLang="zh-CN" b="1" dirty="0" smtClean="0">
                <a:solidFill>
                  <a:srgbClr val="C00000"/>
                </a:solidFill>
              </a:rPr>
              <a:t>4</a:t>
            </a:r>
            <a:r>
              <a:rPr kumimoji="1" lang="zh-CN" altLang="en-US" b="1" dirty="0" smtClean="0">
                <a:solidFill>
                  <a:srgbClr val="C00000"/>
                </a:solidFill>
              </a:rPr>
              <a:t>月</a:t>
            </a:r>
            <a:r>
              <a:rPr kumimoji="1" lang="zh-CN" altLang="en-US" b="1" dirty="0" smtClean="0">
                <a:solidFill>
                  <a:srgbClr val="C00000"/>
                </a:solidFill>
              </a:rPr>
              <a:t>分析题］</a:t>
            </a:r>
            <a:endParaRPr kumimoji="1" lang="zh-CN" altLang="en-US" b="1" dirty="0">
              <a:solidFill>
                <a:srgbClr val="C00000"/>
              </a:solidFill>
            </a:endParaRPr>
          </a:p>
        </p:txBody>
      </p:sp>
      <p:sp>
        <p:nvSpPr>
          <p:cNvPr id="4" name="文本框 3"/>
          <p:cNvSpPr txBox="1"/>
          <p:nvPr/>
        </p:nvSpPr>
        <p:spPr>
          <a:xfrm>
            <a:off x="3378201" y="38100"/>
            <a:ext cx="5514280" cy="4247317"/>
          </a:xfrm>
          <a:prstGeom prst="rect">
            <a:avLst/>
          </a:prstGeom>
          <a:noFill/>
        </p:spPr>
        <p:txBody>
          <a:bodyPr wrap="square" rtlCol="0">
            <a:spAutoFit/>
          </a:bodyPr>
          <a:lstStyle/>
          <a:p>
            <a:pPr>
              <a:lnSpc>
                <a:spcPct val="150000"/>
              </a:lnSpc>
            </a:pPr>
            <a:r>
              <a:rPr kumimoji="1" lang="en-US" altLang="zh-CN" dirty="0" smtClean="0">
                <a:latin typeface="微软雅黑" panose="020B0503020204020204" charset="-122"/>
                <a:ea typeface="微软雅黑" panose="020B0503020204020204" charset="-122"/>
                <a:cs typeface="微软雅黑" panose="020B0503020204020204" charset="-122"/>
              </a:rPr>
              <a:t>3</a:t>
            </a:r>
            <a:r>
              <a:rPr kumimoji="1"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简述</a:t>
            </a:r>
            <a:r>
              <a:rPr lang="zh-CN" altLang="zh-CN" b="1" dirty="0">
                <a:solidFill>
                  <a:srgbClr val="0070C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微软雅黑" panose="020B0503020204020204" charset="-122"/>
              </a:rPr>
              <a:t>直接言语行为和间接言语行为</a:t>
            </a:r>
            <a:r>
              <a:rPr lang="zh-CN" altLang="zh-CN" b="1" dirty="0">
                <a:latin typeface="微软雅黑" panose="020B0503020204020204" charset="-122"/>
                <a:ea typeface="微软雅黑" panose="020B0503020204020204" charset="-122"/>
                <a:cs typeface="微软雅黑" panose="020B0503020204020204" charset="-122"/>
              </a:rPr>
              <a:t>的区别是什么</a:t>
            </a:r>
            <a:r>
              <a:rPr lang="en-US" altLang="zh-CN" b="1" dirty="0" smtClean="0">
                <a:latin typeface="微软雅黑" panose="020B0503020204020204" charset="-122"/>
                <a:ea typeface="微软雅黑" panose="020B0503020204020204" charset="-122"/>
                <a:cs typeface="微软雅黑" panose="020B0503020204020204" charset="-122"/>
              </a:rPr>
              <a:t>?</a:t>
            </a:r>
            <a:r>
              <a:rPr lang="zh-CN" altLang="zh-CN" b="1" dirty="0" smtClean="0">
                <a:latin typeface="微软雅黑" panose="020B0503020204020204" charset="-122"/>
                <a:ea typeface="微软雅黑" panose="020B0503020204020204" charset="-122"/>
                <a:cs typeface="微软雅黑" panose="020B0503020204020204" charset="-122"/>
              </a:rPr>
              <a:t> </a:t>
            </a:r>
            <a:r>
              <a:rPr lang="zh-CN" altLang="zh-CN" dirty="0" smtClean="0">
                <a:latin typeface="微软雅黑" panose="020B0503020204020204" charset="-122"/>
                <a:ea typeface="微软雅黑" panose="020B0503020204020204" charset="-122"/>
                <a:cs typeface="微软雅黑" panose="020B0503020204020204" charset="-122"/>
              </a:rPr>
              <a:t>答案：</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b="1" dirty="0" smtClean="0">
                <a:solidFill>
                  <a:srgbClr val="C00000"/>
                </a:solidFill>
                <a:latin typeface="微软雅黑" panose="020B0503020204020204" charset="-122"/>
                <a:ea typeface="微软雅黑" panose="020B0503020204020204" charset="-122"/>
                <a:cs typeface="微软雅黑" panose="020B0503020204020204" charset="-122"/>
              </a:rPr>
              <a:t>（</a:t>
            </a:r>
            <a:r>
              <a:rPr lang="en-US" altLang="zh-CN" b="1" dirty="0" smtClean="0">
                <a:solidFill>
                  <a:srgbClr val="C00000"/>
                </a:solidFill>
                <a:latin typeface="微软雅黑" panose="020B0503020204020204" charset="-122"/>
                <a:ea typeface="微软雅黑" panose="020B0503020204020204" charset="-122"/>
                <a:cs typeface="微软雅黑" panose="020B0503020204020204" charset="-122"/>
              </a:rPr>
              <a:t>1</a:t>
            </a:r>
            <a:r>
              <a:rPr lang="zh-CN" altLang="en-US" b="1" dirty="0" smtClean="0">
                <a:solidFill>
                  <a:srgbClr val="C00000"/>
                </a:solidFill>
                <a:latin typeface="微软雅黑" panose="020B0503020204020204" charset="-122"/>
                <a:ea typeface="微软雅黑" panose="020B0503020204020204" charset="-122"/>
                <a:cs typeface="微软雅黑" panose="020B0503020204020204" charset="-122"/>
              </a:rPr>
              <a:t>）</a:t>
            </a:r>
            <a:r>
              <a:rPr lang="zh-CN" altLang="zh-CN" b="1" dirty="0" smtClean="0">
                <a:solidFill>
                  <a:srgbClr val="C00000"/>
                </a:solidFill>
                <a:latin typeface="微软雅黑" panose="020B0503020204020204" charset="-122"/>
                <a:ea typeface="微软雅黑" panose="020B0503020204020204" charset="-122"/>
                <a:cs typeface="微软雅黑" panose="020B0503020204020204" charset="-122"/>
              </a:rPr>
              <a:t>直接</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言语行为</a:t>
            </a:r>
            <a:r>
              <a:rPr lang="zh-CN" altLang="zh-CN" dirty="0">
                <a:latin typeface="微软雅黑" panose="020B0503020204020204" charset="-122"/>
                <a:ea typeface="微软雅黑" panose="020B0503020204020204" charset="-122"/>
                <a:cs typeface="微软雅黑" panose="020B0503020204020204" charset="-122"/>
              </a:rPr>
              <a:t>指说话人直接通过话语形式的字面意义来实现其交际意图的言语行为。与句子类型和词语的选择关系较为密切，</a:t>
            </a:r>
            <a:r>
              <a:rPr lang="zh-CN" altLang="zh-CN" dirty="0">
                <a:latin typeface="楷体" panose="02010609060101010101" charset="-122"/>
                <a:ea typeface="楷体" panose="02010609060101010101" charset="-122"/>
                <a:cs typeface="楷体" panose="02010609060101010101" charset="-122"/>
              </a:rPr>
              <a:t>如“</a:t>
            </a:r>
            <a:r>
              <a:rPr lang="zh-CN" altLang="zh-CN" dirty="0">
                <a:solidFill>
                  <a:srgbClr val="C00000"/>
                </a:solidFill>
                <a:latin typeface="楷体" panose="02010609060101010101" charset="-122"/>
                <a:ea typeface="楷体" panose="02010609060101010101" charset="-122"/>
                <a:cs typeface="楷体" panose="02010609060101010101" charset="-122"/>
              </a:rPr>
              <a:t>感谢您的帮助</a:t>
            </a:r>
            <a:r>
              <a:rPr lang="zh-CN" altLang="zh-CN" dirty="0">
                <a:latin typeface="楷体" panose="02010609060101010101" charset="-122"/>
                <a:ea typeface="楷体" panose="02010609060101010101" charset="-122"/>
                <a:cs typeface="楷体" panose="02010609060101010101" charset="-122"/>
              </a:rPr>
              <a:t>”直接实施感谢行为。 </a:t>
            </a:r>
            <a:endParaRPr lang="en-US" altLang="zh-CN" dirty="0" smtClean="0">
              <a:latin typeface="楷体" panose="02010609060101010101" charset="-122"/>
              <a:ea typeface="楷体" panose="02010609060101010101" charset="-122"/>
              <a:cs typeface="楷体" panose="02010609060101010101" charset="-122"/>
            </a:endParaRPr>
          </a:p>
          <a:p>
            <a:pPr>
              <a:lnSpc>
                <a:spcPct val="150000"/>
              </a:lnSpc>
            </a:pPr>
            <a:r>
              <a:rPr lang="zh-CN" altLang="en-US" b="1" dirty="0" smtClean="0">
                <a:solidFill>
                  <a:srgbClr val="C00000"/>
                </a:solidFill>
                <a:latin typeface="微软雅黑" panose="020B0503020204020204" charset="-122"/>
                <a:ea typeface="微软雅黑" panose="020B0503020204020204" charset="-122"/>
                <a:cs typeface="微软雅黑" panose="020B0503020204020204" charset="-122"/>
              </a:rPr>
              <a:t>（</a:t>
            </a:r>
            <a:r>
              <a:rPr lang="en-US" altLang="zh-CN" b="1" dirty="0" smtClean="0">
                <a:solidFill>
                  <a:srgbClr val="C00000"/>
                </a:solidFill>
                <a:latin typeface="微软雅黑" panose="020B0503020204020204" charset="-122"/>
                <a:ea typeface="微软雅黑" panose="020B0503020204020204" charset="-122"/>
                <a:cs typeface="微软雅黑" panose="020B0503020204020204" charset="-122"/>
              </a:rPr>
              <a:t>2</a:t>
            </a:r>
            <a:r>
              <a:rPr lang="zh-CN" altLang="en-US" b="1" dirty="0" smtClean="0">
                <a:solidFill>
                  <a:srgbClr val="C00000"/>
                </a:solidFill>
                <a:latin typeface="微软雅黑" panose="020B0503020204020204" charset="-122"/>
                <a:ea typeface="微软雅黑" panose="020B0503020204020204" charset="-122"/>
                <a:cs typeface="微软雅黑" panose="020B0503020204020204" charset="-122"/>
              </a:rPr>
              <a:t>）</a:t>
            </a:r>
            <a:r>
              <a:rPr lang="zh-CN" altLang="zh-CN" b="1" dirty="0" smtClean="0">
                <a:solidFill>
                  <a:srgbClr val="C00000"/>
                </a:solidFill>
                <a:latin typeface="微软雅黑" panose="020B0503020204020204" charset="-122"/>
                <a:ea typeface="微软雅黑" panose="020B0503020204020204" charset="-122"/>
                <a:cs typeface="微软雅黑" panose="020B0503020204020204" charset="-122"/>
              </a:rPr>
              <a:t>间接</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言语行为</a:t>
            </a:r>
            <a:r>
              <a:rPr lang="zh-CN" altLang="zh-CN" dirty="0">
                <a:latin typeface="微软雅黑" panose="020B0503020204020204" charset="-122"/>
                <a:ea typeface="微软雅黑" panose="020B0503020204020204" charset="-122"/>
                <a:cs typeface="微软雅黑" panose="020B0503020204020204" charset="-122"/>
              </a:rPr>
              <a:t>指说话人的意图不是由话语的字面意义直接表示出来的言语行为，其往往是用一种句子类型来表达另一种意图的言语行为</a:t>
            </a:r>
            <a:r>
              <a:rPr lang="zh-CN" altLang="zh-CN" dirty="0">
                <a:latin typeface="楷体" panose="02010609060101010101" charset="-122"/>
                <a:ea typeface="楷体" panose="02010609060101010101" charset="-122"/>
                <a:cs typeface="楷体" panose="02010609060101010101" charset="-122"/>
              </a:rPr>
              <a:t>，如“</a:t>
            </a:r>
            <a:r>
              <a:rPr lang="zh-CN" altLang="zh-CN" dirty="0">
                <a:solidFill>
                  <a:srgbClr val="C00000"/>
                </a:solidFill>
                <a:latin typeface="楷体" panose="02010609060101010101" charset="-122"/>
                <a:ea typeface="楷体" panose="02010609060101010101" charset="-122"/>
                <a:cs typeface="楷体" panose="02010609060101010101" charset="-122"/>
              </a:rPr>
              <a:t>能把门关上吗</a:t>
            </a:r>
            <a:r>
              <a:rPr lang="en-US" altLang="zh-CN" dirty="0">
                <a:solidFill>
                  <a:srgbClr val="C00000"/>
                </a:solidFill>
                <a:latin typeface="楷体" panose="02010609060101010101" charset="-122"/>
                <a:ea typeface="楷体" panose="02010609060101010101" charset="-122"/>
                <a:cs typeface="楷体" panose="02010609060101010101" charset="-122"/>
              </a:rPr>
              <a:t>?</a:t>
            </a:r>
            <a:r>
              <a:rPr lang="zh-CN" altLang="zh-CN" dirty="0">
                <a:latin typeface="楷体" panose="02010609060101010101" charset="-122"/>
                <a:ea typeface="楷体" panose="02010609060101010101" charset="-122"/>
                <a:cs typeface="楷体" panose="02010609060101010101" charset="-122"/>
              </a:rPr>
              <a:t>”用疑问句表示请求。</a:t>
            </a:r>
            <a:endParaRPr lang="zh-CN" altLang="zh-CN"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anim calcmode="lin" valueType="num">
                                      <p:cBhvr additive="base">
                                        <p:cTn id="1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0"/>
            <a:ext cx="3085982" cy="483518"/>
          </a:xfrm>
          <a:prstGeom prst="rect">
            <a:avLst/>
          </a:prstGeom>
        </p:spPr>
      </p:pic>
      <p:sp>
        <p:nvSpPr>
          <p:cNvPr id="3" name="文本框 2"/>
          <p:cNvSpPr txBox="1"/>
          <p:nvPr/>
        </p:nvSpPr>
        <p:spPr>
          <a:xfrm>
            <a:off x="344973" y="1615579"/>
            <a:ext cx="2553970" cy="368300"/>
          </a:xfrm>
          <a:prstGeom prst="rect">
            <a:avLst/>
          </a:prstGeom>
          <a:noFill/>
        </p:spPr>
        <p:txBody>
          <a:bodyPr wrap="none" rtlCol="0">
            <a:spAutoFit/>
          </a:bodyPr>
          <a:lstStyle/>
          <a:p>
            <a:r>
              <a:rPr kumimoji="1" lang="zh-CN" altLang="en-US" b="1" dirty="0" smtClean="0">
                <a:solidFill>
                  <a:srgbClr val="C00000"/>
                </a:solidFill>
              </a:rPr>
              <a:t>［</a:t>
            </a:r>
            <a:r>
              <a:rPr kumimoji="1" lang="en-US" altLang="zh-CN" b="1" dirty="0" smtClean="0">
                <a:solidFill>
                  <a:srgbClr val="C00000"/>
                </a:solidFill>
              </a:rPr>
              <a:t>2020</a:t>
            </a:r>
            <a:r>
              <a:rPr kumimoji="1" lang="zh-CN" altLang="en-US" b="1" dirty="0" smtClean="0">
                <a:solidFill>
                  <a:srgbClr val="C00000"/>
                </a:solidFill>
              </a:rPr>
              <a:t>年</a:t>
            </a:r>
            <a:r>
              <a:rPr kumimoji="1" lang="en-US" altLang="zh-CN" b="1" dirty="0" smtClean="0">
                <a:solidFill>
                  <a:srgbClr val="C00000"/>
                </a:solidFill>
              </a:rPr>
              <a:t>10</a:t>
            </a:r>
            <a:r>
              <a:rPr kumimoji="1" lang="zh-CN" altLang="en-US" b="1" dirty="0" smtClean="0">
                <a:solidFill>
                  <a:srgbClr val="C00000"/>
                </a:solidFill>
              </a:rPr>
              <a:t>月</a:t>
            </a:r>
            <a:r>
              <a:rPr kumimoji="1" lang="zh-CN" altLang="en-US" b="1" dirty="0" smtClean="0">
                <a:solidFill>
                  <a:srgbClr val="C00000"/>
                </a:solidFill>
              </a:rPr>
              <a:t>分析题］</a:t>
            </a:r>
            <a:endParaRPr kumimoji="1" lang="zh-CN" altLang="en-US" b="1" dirty="0">
              <a:solidFill>
                <a:srgbClr val="C00000"/>
              </a:solidFill>
            </a:endParaRPr>
          </a:p>
        </p:txBody>
      </p:sp>
      <p:sp>
        <p:nvSpPr>
          <p:cNvPr id="4" name="文本框 3"/>
          <p:cNvSpPr txBox="1"/>
          <p:nvPr/>
        </p:nvSpPr>
        <p:spPr>
          <a:xfrm>
            <a:off x="3086100" y="0"/>
            <a:ext cx="6057265" cy="2999740"/>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3</a:t>
            </a:r>
            <a:r>
              <a:rPr kumimoji="1" lang="zh-CN" altLang="en-US" b="1" dirty="0" smtClean="0">
                <a:latin typeface="微软雅黑" panose="020B0503020204020204" charset="-122"/>
                <a:ea typeface="微软雅黑" panose="020B0503020204020204" charset="-122"/>
                <a:cs typeface="微软雅黑" panose="020B0503020204020204" charset="-122"/>
              </a:rPr>
              <a:t>、</a:t>
            </a:r>
            <a:r>
              <a:rPr altLang="zh-CN" b="1" dirty="0">
                <a:latin typeface="微软雅黑" panose="020B0503020204020204" charset="-122"/>
                <a:ea typeface="微软雅黑" panose="020B0503020204020204" charset="-122"/>
                <a:cs typeface="微软雅黑" panose="020B0503020204020204" charset="-122"/>
              </a:rPr>
              <a:t>从下面例句分析”言有所述”和“言有所为”这两种话语功能的特点。</a:t>
            </a:r>
            <a:endParaRPr altLang="zh-CN" b="1" dirty="0">
              <a:latin typeface="微软雅黑" panose="020B0503020204020204" charset="-122"/>
              <a:ea typeface="微软雅黑" panose="020B0503020204020204" charset="-122"/>
              <a:cs typeface="微软雅黑" panose="020B0503020204020204" charset="-122"/>
            </a:endParaRPr>
          </a:p>
          <a:p>
            <a:pPr>
              <a:lnSpc>
                <a:spcPct val="150000"/>
              </a:lnSpc>
            </a:pPr>
            <a:r>
              <a:rPr altLang="zh-CN" b="1" dirty="0">
                <a:latin typeface="微软雅黑" panose="020B0503020204020204" charset="-122"/>
                <a:ea typeface="微软雅黑" panose="020B0503020204020204" charset="-122"/>
                <a:cs typeface="微软雅黑" panose="020B0503020204020204" charset="-122"/>
              </a:rPr>
              <a:t>（1）汽车开走了。</a:t>
            </a:r>
            <a:endParaRPr altLang="zh-CN" b="1" dirty="0">
              <a:latin typeface="微软雅黑" panose="020B0503020204020204" charset="-122"/>
              <a:ea typeface="微软雅黑" panose="020B0503020204020204" charset="-122"/>
              <a:cs typeface="微软雅黑" panose="020B0503020204020204" charset="-122"/>
            </a:endParaRPr>
          </a:p>
          <a:p>
            <a:pPr>
              <a:lnSpc>
                <a:spcPct val="150000"/>
              </a:lnSpc>
            </a:pPr>
            <a:r>
              <a:rPr altLang="zh-CN" b="1" dirty="0">
                <a:latin typeface="微软雅黑" panose="020B0503020204020204" charset="-122"/>
                <a:ea typeface="微软雅黑" panose="020B0503020204020204" charset="-122"/>
                <a:cs typeface="微软雅黑" panose="020B0503020204020204" charset="-122"/>
              </a:rPr>
              <a:t>（2）我劝你不要走。</a:t>
            </a:r>
            <a:endParaRPr altLang="zh-CN" b="1" dirty="0">
              <a:latin typeface="微软雅黑" panose="020B0503020204020204" charset="-122"/>
              <a:ea typeface="微软雅黑" panose="020B0503020204020204" charset="-122"/>
              <a:cs typeface="微软雅黑" panose="020B0503020204020204" charset="-122"/>
            </a:endParaRPr>
          </a:p>
          <a:p>
            <a:pPr>
              <a:lnSpc>
                <a:spcPct val="150000"/>
              </a:lnSpc>
            </a:pPr>
            <a:r>
              <a:rPr dirty="0">
                <a:solidFill>
                  <a:srgbClr val="C00000"/>
                </a:solidFill>
                <a:latin typeface="微软雅黑" panose="020B0503020204020204" charset="-122"/>
                <a:ea typeface="微软雅黑" panose="020B0503020204020204" charset="-122"/>
                <a:cs typeface="微软雅黑" panose="020B0503020204020204" charset="-122"/>
              </a:rPr>
              <a:t>答案：</a:t>
            </a:r>
            <a:endParaRPr dirty="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r>
              <a:rPr dirty="0">
                <a:solidFill>
                  <a:srgbClr val="C00000"/>
                </a:solidFill>
                <a:latin typeface="微软雅黑" panose="020B0503020204020204" charset="-122"/>
                <a:ea typeface="微软雅黑" panose="020B0503020204020204" charset="-122"/>
                <a:cs typeface="微软雅黑" panose="020B0503020204020204" charset="-122"/>
              </a:rPr>
              <a:t>（1）是言有所述，以言叙事；</a:t>
            </a:r>
            <a:endParaRPr dirty="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r>
              <a:rPr dirty="0">
                <a:solidFill>
                  <a:srgbClr val="C00000"/>
                </a:solidFill>
                <a:latin typeface="微软雅黑" panose="020B0503020204020204" charset="-122"/>
                <a:ea typeface="微软雅黑" panose="020B0503020204020204" charset="-122"/>
                <a:cs typeface="微软雅黑" panose="020B0503020204020204" charset="-122"/>
              </a:rPr>
              <a:t>（2）是言有所为，用语句做事，不仅以陈述事实为目的。</a:t>
            </a:r>
            <a:endParaRPr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283845" y="3347720"/>
            <a:ext cx="8576945" cy="1476375"/>
          </a:xfrm>
          <a:prstGeom prst="rect">
            <a:avLst/>
          </a:prstGeom>
          <a:noFill/>
        </p:spPr>
        <p:txBody>
          <a:bodyPr wrap="square" rtlCol="0" anchor="t">
            <a:spAutoFit/>
          </a:bodyPr>
          <a:p>
            <a:pPr>
              <a:lnSpc>
                <a:spcPct val="100000"/>
              </a:lnSpc>
            </a:pPr>
            <a:r>
              <a:rPr lang="zh-CN" altLang="en-US">
                <a:latin typeface="楷体" panose="02010609060101010101" charset="-122"/>
                <a:ea typeface="楷体" panose="02010609060101010101" charset="-122"/>
                <a:cs typeface="楷体" panose="02010609060101010101" charset="-122"/>
              </a:rPr>
              <a:t>在言语交际中存在两类话语：一类是“言有所述”，一类是“言有所为”。</a:t>
            </a:r>
            <a:endParaRPr lang="zh-CN" altLang="en-US">
              <a:latin typeface="楷体" panose="02010609060101010101" charset="-122"/>
              <a:ea typeface="楷体" panose="02010609060101010101" charset="-122"/>
              <a:cs typeface="楷体" panose="02010609060101010101" charset="-122"/>
            </a:endParaRPr>
          </a:p>
          <a:p>
            <a:pPr>
              <a:lnSpc>
                <a:spcPct val="100000"/>
              </a:lnSpc>
            </a:pPr>
            <a:r>
              <a:rPr lang="zh-CN" altLang="en-US">
                <a:latin typeface="楷体" panose="02010609060101010101" charset="-122"/>
                <a:ea typeface="楷体" panose="02010609060101010101" charset="-122"/>
                <a:cs typeface="楷体" panose="02010609060101010101" charset="-122"/>
              </a:rPr>
              <a:t>言有所述在于以言叙事，比如“北京是中国的首都”“上海房价今年又涨了”等，这也就是一般的“叙述句“。（1）句就属于这类话语。</a:t>
            </a:r>
            <a:endParaRPr lang="zh-CN" altLang="en-US">
              <a:latin typeface="楷体" panose="02010609060101010101" charset="-122"/>
              <a:ea typeface="楷体" panose="02010609060101010101" charset="-122"/>
              <a:cs typeface="楷体" panose="02010609060101010101" charset="-122"/>
            </a:endParaRPr>
          </a:p>
          <a:p>
            <a:pPr>
              <a:lnSpc>
                <a:spcPct val="100000"/>
              </a:lnSpc>
            </a:pPr>
            <a:r>
              <a:rPr lang="zh-CN" altLang="en-US">
                <a:latin typeface="楷体" panose="02010609060101010101" charset="-122"/>
                <a:ea typeface="楷体" panose="02010609060101010101" charset="-122"/>
                <a:cs typeface="楷体" panose="02010609060101010101" charset="-122"/>
              </a:rPr>
              <a:t>言有所为是用语句做事，称作“施为句”，这类句子不以陈述事实为目的，或者不仅仅以陈述事实为目的，句子的使用是为了在合适的时候有所行动。</a:t>
            </a:r>
            <a:endParaRPr lang="zh-CN" altLang="en-US">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 calcmode="lin" valueType="num">
                                      <p:cBhvr additive="base">
                                        <p:cTn id="7"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3" end="3"/>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anim calcmode="lin" valueType="num">
                                      <p:cBhvr additive="base">
                                        <p:cTn id="11"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4" end="4"/>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anim calcmode="lin" valueType="num">
                                      <p:cBhvr additive="base">
                                        <p:cTn id="15"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0"/>
            <a:ext cx="3085982" cy="483518"/>
          </a:xfrm>
          <a:prstGeom prst="rect">
            <a:avLst/>
          </a:prstGeom>
        </p:spPr>
      </p:pic>
      <p:sp>
        <p:nvSpPr>
          <p:cNvPr id="3" name="文本框 2"/>
          <p:cNvSpPr txBox="1"/>
          <p:nvPr/>
        </p:nvSpPr>
        <p:spPr>
          <a:xfrm>
            <a:off x="638343" y="1707654"/>
            <a:ext cx="2553970" cy="368300"/>
          </a:xfrm>
          <a:prstGeom prst="rect">
            <a:avLst/>
          </a:prstGeom>
          <a:noFill/>
        </p:spPr>
        <p:txBody>
          <a:bodyPr wrap="none" rtlCol="0">
            <a:spAutoFit/>
          </a:bodyPr>
          <a:lstStyle/>
          <a:p>
            <a:r>
              <a:rPr kumimoji="1" lang="zh-CN" altLang="en-US" b="1" dirty="0" smtClean="0">
                <a:solidFill>
                  <a:srgbClr val="C00000"/>
                </a:solidFill>
              </a:rPr>
              <a:t>［</a:t>
            </a:r>
            <a:r>
              <a:rPr kumimoji="1" lang="en-US" altLang="zh-CN" b="1" dirty="0" smtClean="0">
                <a:solidFill>
                  <a:srgbClr val="C00000"/>
                </a:solidFill>
              </a:rPr>
              <a:t>2017</a:t>
            </a:r>
            <a:r>
              <a:rPr kumimoji="1" lang="zh-CN" altLang="en-US" b="1" dirty="0" smtClean="0">
                <a:solidFill>
                  <a:srgbClr val="C00000"/>
                </a:solidFill>
              </a:rPr>
              <a:t>年</a:t>
            </a:r>
            <a:r>
              <a:rPr kumimoji="1" lang="en-US" altLang="zh-CN" b="1" dirty="0" smtClean="0">
                <a:solidFill>
                  <a:srgbClr val="C00000"/>
                </a:solidFill>
              </a:rPr>
              <a:t>10</a:t>
            </a:r>
            <a:r>
              <a:rPr kumimoji="1" lang="zh-CN" altLang="en-US" b="1" dirty="0" smtClean="0">
                <a:solidFill>
                  <a:srgbClr val="C00000"/>
                </a:solidFill>
              </a:rPr>
              <a:t>月</a:t>
            </a:r>
            <a:r>
              <a:rPr kumimoji="1" lang="zh-CN" altLang="en-US" b="1" dirty="0" smtClean="0">
                <a:solidFill>
                  <a:srgbClr val="C00000"/>
                </a:solidFill>
              </a:rPr>
              <a:t>简答题］</a:t>
            </a:r>
            <a:endParaRPr kumimoji="1" lang="zh-CN" altLang="en-US" b="1" dirty="0">
              <a:solidFill>
                <a:srgbClr val="C00000"/>
              </a:solidFill>
            </a:endParaRPr>
          </a:p>
        </p:txBody>
      </p:sp>
      <p:sp>
        <p:nvSpPr>
          <p:cNvPr id="4" name="文本框 3"/>
          <p:cNvSpPr txBox="1"/>
          <p:nvPr/>
        </p:nvSpPr>
        <p:spPr>
          <a:xfrm>
            <a:off x="3378201" y="38100"/>
            <a:ext cx="5514280" cy="2169825"/>
          </a:xfrm>
          <a:prstGeom prst="rect">
            <a:avLst/>
          </a:prstGeom>
          <a:noFill/>
        </p:spPr>
        <p:txBody>
          <a:bodyPr wrap="square" rtlCol="0">
            <a:spAutoFit/>
          </a:bodyPr>
          <a:lstStyle/>
          <a:p>
            <a:pPr>
              <a:lnSpc>
                <a:spcPct val="150000"/>
              </a:lnSpc>
            </a:pPr>
            <a:r>
              <a:rPr kumimoji="1" lang="en-US" altLang="zh-CN" dirty="0" smtClean="0">
                <a:latin typeface="微软雅黑" panose="020B0503020204020204" charset="-122"/>
                <a:ea typeface="微软雅黑" panose="020B0503020204020204" charset="-122"/>
                <a:cs typeface="微软雅黑" panose="020B0503020204020204" charset="-122"/>
              </a:rPr>
              <a:t>1</a:t>
            </a:r>
            <a:r>
              <a:rPr kumimoji="1"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什么是</a:t>
            </a:r>
            <a:r>
              <a:rPr lang="zh-CN" altLang="zh-CN" b="1" dirty="0">
                <a:solidFill>
                  <a:srgbClr val="0070C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微软雅黑" panose="020B0503020204020204" charset="-122"/>
              </a:rPr>
              <a:t>合作原则</a:t>
            </a:r>
            <a:r>
              <a:rPr lang="en-US" altLang="zh-CN" b="1" dirty="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简要说明合作原则的具体内容。</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合作</a:t>
            </a:r>
            <a:r>
              <a:rPr lang="zh-CN" altLang="zh-CN" dirty="0">
                <a:latin typeface="微软雅黑" panose="020B0503020204020204" charset="-122"/>
                <a:ea typeface="微软雅黑" panose="020B0503020204020204" charset="-122"/>
                <a:cs typeface="微软雅黑" panose="020B0503020204020204" charset="-122"/>
              </a:rPr>
              <a:t>原则指在言语交际中，为确保交谈双方相互配合而遵守的语用规则，主要包括</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质量准则、数量准则、相关准则、方式准则</a:t>
            </a:r>
            <a:r>
              <a:rPr lang="zh-CN" altLang="zh-CN" dirty="0">
                <a:latin typeface="微软雅黑" panose="020B0503020204020204" charset="-122"/>
                <a:ea typeface="微软雅黑" panose="020B0503020204020204" charset="-122"/>
                <a:cs typeface="微软雅黑" panose="020B0503020204020204" charset="-122"/>
              </a:rPr>
              <a:t>。</a:t>
            </a:r>
            <a:endParaRPr lang="zh-CN" altLang="zh-CN"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3566518" cy="699542"/>
          </a:xfrm>
          <a:prstGeom prst="rect">
            <a:avLst/>
          </a:prstGeom>
        </p:spPr>
      </p:pic>
      <p:sp>
        <p:nvSpPr>
          <p:cNvPr id="5" name="文本框 4"/>
          <p:cNvSpPr txBox="1"/>
          <p:nvPr/>
        </p:nvSpPr>
        <p:spPr>
          <a:xfrm>
            <a:off x="179512" y="1779662"/>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pic>
        <p:nvPicPr>
          <p:cNvPr id="2" name="图片 1"/>
          <p:cNvPicPr>
            <a:picLocks noChangeAspect="1"/>
          </p:cNvPicPr>
          <p:nvPr/>
        </p:nvPicPr>
        <p:blipFill>
          <a:blip r:embed="rId2"/>
          <a:stretch>
            <a:fillRect/>
          </a:stretch>
        </p:blipFill>
        <p:spPr>
          <a:xfrm>
            <a:off x="1" y="2252061"/>
            <a:ext cx="9144000" cy="1377743"/>
          </a:xfrm>
          <a:prstGeom prst="rect">
            <a:avLst/>
          </a:prstGeom>
        </p:spPr>
      </p:pic>
      <p:sp>
        <p:nvSpPr>
          <p:cNvPr id="4" name="云形标注 3"/>
          <p:cNvSpPr/>
          <p:nvPr/>
        </p:nvSpPr>
        <p:spPr>
          <a:xfrm>
            <a:off x="5233670" y="803910"/>
            <a:ext cx="2792095" cy="1195705"/>
          </a:xfrm>
          <a:prstGeom prst="cloudCallout">
            <a:avLst>
              <a:gd name="adj1" fmla="val -29396"/>
              <a:gd name="adj2" fmla="val 6810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没啥重要的</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0"/>
            <a:ext cx="3085982" cy="483518"/>
          </a:xfrm>
          <a:prstGeom prst="rect">
            <a:avLst/>
          </a:prstGeom>
        </p:spPr>
      </p:pic>
      <p:sp>
        <p:nvSpPr>
          <p:cNvPr id="3" name="文本框 2"/>
          <p:cNvSpPr txBox="1"/>
          <p:nvPr/>
        </p:nvSpPr>
        <p:spPr>
          <a:xfrm>
            <a:off x="638343" y="1707654"/>
            <a:ext cx="2553970" cy="368300"/>
          </a:xfrm>
          <a:prstGeom prst="rect">
            <a:avLst/>
          </a:prstGeom>
          <a:noFill/>
        </p:spPr>
        <p:txBody>
          <a:bodyPr wrap="none" rtlCol="0">
            <a:spAutoFit/>
          </a:bodyPr>
          <a:lstStyle/>
          <a:p>
            <a:r>
              <a:rPr kumimoji="1" lang="zh-CN" altLang="en-US" b="1" dirty="0" smtClean="0">
                <a:solidFill>
                  <a:srgbClr val="C00000"/>
                </a:solidFill>
              </a:rPr>
              <a:t>［</a:t>
            </a:r>
            <a:r>
              <a:rPr kumimoji="1" lang="en-US" altLang="zh-CN" b="1" dirty="0" smtClean="0">
                <a:solidFill>
                  <a:srgbClr val="C00000"/>
                </a:solidFill>
              </a:rPr>
              <a:t>2016</a:t>
            </a:r>
            <a:r>
              <a:rPr kumimoji="1" lang="zh-CN" altLang="en-US" b="1" dirty="0" smtClean="0">
                <a:solidFill>
                  <a:srgbClr val="C00000"/>
                </a:solidFill>
              </a:rPr>
              <a:t>年</a:t>
            </a:r>
            <a:r>
              <a:rPr kumimoji="1" lang="en-US" altLang="zh-CN" b="1" dirty="0" smtClean="0">
                <a:solidFill>
                  <a:srgbClr val="C00000"/>
                </a:solidFill>
              </a:rPr>
              <a:t>10</a:t>
            </a:r>
            <a:r>
              <a:rPr kumimoji="1" lang="zh-CN" altLang="en-US" b="1" dirty="0" smtClean="0">
                <a:solidFill>
                  <a:srgbClr val="C00000"/>
                </a:solidFill>
              </a:rPr>
              <a:t>月</a:t>
            </a:r>
            <a:r>
              <a:rPr kumimoji="1" lang="zh-CN" altLang="en-US" b="1" dirty="0" smtClean="0">
                <a:solidFill>
                  <a:srgbClr val="C00000"/>
                </a:solidFill>
              </a:rPr>
              <a:t>简答题］</a:t>
            </a:r>
            <a:endParaRPr kumimoji="1" lang="zh-CN" altLang="en-US" b="1" dirty="0">
              <a:solidFill>
                <a:srgbClr val="C00000"/>
              </a:solidFill>
            </a:endParaRPr>
          </a:p>
        </p:txBody>
      </p:sp>
      <p:sp>
        <p:nvSpPr>
          <p:cNvPr id="4" name="文本框 3"/>
          <p:cNvSpPr txBox="1"/>
          <p:nvPr/>
        </p:nvSpPr>
        <p:spPr>
          <a:xfrm>
            <a:off x="3378201" y="38100"/>
            <a:ext cx="5514280" cy="5078313"/>
          </a:xfrm>
          <a:prstGeom prst="rect">
            <a:avLst/>
          </a:prstGeom>
          <a:noFill/>
        </p:spPr>
        <p:txBody>
          <a:bodyPr wrap="square" rtlCol="0">
            <a:spAutoFit/>
          </a:bodyPr>
          <a:lstStyle/>
          <a:p>
            <a:pPr>
              <a:lnSpc>
                <a:spcPct val="150000"/>
              </a:lnSpc>
            </a:pPr>
            <a:r>
              <a:rPr kumimoji="1" lang="en-US" altLang="zh-CN" dirty="0" smtClean="0">
                <a:latin typeface="微软雅黑" panose="020B0503020204020204" charset="-122"/>
                <a:ea typeface="微软雅黑" panose="020B0503020204020204" charset="-122"/>
                <a:cs typeface="微软雅黑" panose="020B0503020204020204" charset="-122"/>
              </a:rPr>
              <a:t>2</a:t>
            </a:r>
            <a:r>
              <a:rPr kumimoji="1"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简要说明</a:t>
            </a:r>
            <a:r>
              <a:rPr lang="zh-CN" altLang="zh-CN" b="1" dirty="0">
                <a:solidFill>
                  <a:srgbClr val="0070C0"/>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微软雅黑" panose="020B0503020204020204" charset="-122"/>
              </a:rPr>
              <a:t>礼貌原则</a:t>
            </a:r>
            <a:r>
              <a:rPr lang="zh-CN" altLang="zh-CN" b="1" dirty="0">
                <a:latin typeface="微软雅黑" panose="020B0503020204020204" charset="-122"/>
                <a:ea typeface="微软雅黑" panose="020B0503020204020204" charset="-122"/>
                <a:cs typeface="微软雅黑" panose="020B0503020204020204" charset="-122"/>
              </a:rPr>
              <a:t>的具体内容。</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礼貌</a:t>
            </a:r>
            <a:r>
              <a:rPr lang="zh-CN" altLang="zh-CN" dirty="0">
                <a:latin typeface="微软雅黑" panose="020B0503020204020204" charset="-122"/>
                <a:ea typeface="微软雅黑" panose="020B0503020204020204" charset="-122"/>
                <a:cs typeface="微软雅黑" panose="020B0503020204020204" charset="-122"/>
              </a:rPr>
              <a:t>原则是指出于</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相互尊重的需要</a:t>
            </a:r>
            <a:r>
              <a:rPr lang="zh-CN" altLang="zh-CN" dirty="0">
                <a:latin typeface="微软雅黑" panose="020B0503020204020204" charset="-122"/>
                <a:ea typeface="微软雅黑" panose="020B0503020204020204" charset="-122"/>
                <a:cs typeface="微软雅黑" panose="020B0503020204020204" charset="-122"/>
              </a:rPr>
              <a:t>，交谈双方在言语交际中应该遵守的语用规则</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具体</a:t>
            </a:r>
            <a:r>
              <a:rPr lang="zh-CN" altLang="zh-CN" dirty="0">
                <a:latin typeface="微软雅黑" panose="020B0503020204020204" charset="-122"/>
                <a:ea typeface="微软雅黑" panose="020B0503020204020204" charset="-122"/>
                <a:cs typeface="微软雅黑" panose="020B0503020204020204" charset="-122"/>
              </a:rPr>
              <a:t>内容包括三条准则</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一</a:t>
            </a:r>
            <a:r>
              <a:rPr lang="zh-CN" altLang="zh-CN" dirty="0">
                <a:latin typeface="微软雅黑" panose="020B0503020204020204" charset="-122"/>
                <a:ea typeface="微软雅黑" panose="020B0503020204020204" charset="-122"/>
                <a:cs typeface="微软雅黑" panose="020B0503020204020204" charset="-122"/>
              </a:rPr>
              <a:t>是</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得体和慷慨</a:t>
            </a:r>
            <a:r>
              <a:rPr lang="zh-CN" altLang="zh-CN" dirty="0">
                <a:latin typeface="微软雅黑" panose="020B0503020204020204" charset="-122"/>
                <a:ea typeface="微软雅黑" panose="020B0503020204020204" charset="-122"/>
                <a:cs typeface="微软雅黑" panose="020B0503020204020204" charset="-122"/>
              </a:rPr>
              <a:t>，要求会话中尽量避免有损于他人和有利于自己的表达</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二</a:t>
            </a:r>
            <a:r>
              <a:rPr lang="zh-CN" altLang="zh-CN" dirty="0">
                <a:latin typeface="微软雅黑" panose="020B0503020204020204" charset="-122"/>
                <a:ea typeface="微软雅黑" panose="020B0503020204020204" charset="-122"/>
                <a:cs typeface="微软雅黑" panose="020B0503020204020204" charset="-122"/>
              </a:rPr>
              <a:t>是</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赞誉和谦逊</a:t>
            </a:r>
            <a:r>
              <a:rPr lang="zh-CN" altLang="zh-CN" dirty="0">
                <a:latin typeface="微软雅黑" panose="020B0503020204020204" charset="-122"/>
                <a:ea typeface="微软雅黑" panose="020B0503020204020204" charset="-122"/>
                <a:cs typeface="微软雅黑" panose="020B0503020204020204" charset="-122"/>
              </a:rPr>
              <a:t>，要求在会话中尽量少赞誉自己，多赞誉对方</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三</a:t>
            </a:r>
            <a:r>
              <a:rPr lang="zh-CN" altLang="zh-CN" dirty="0">
                <a:latin typeface="微软雅黑" panose="020B0503020204020204" charset="-122"/>
                <a:ea typeface="微软雅黑" panose="020B0503020204020204" charset="-122"/>
                <a:cs typeface="微软雅黑" panose="020B0503020204020204" charset="-122"/>
              </a:rPr>
              <a:t>是</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一致和同情</a:t>
            </a:r>
            <a:r>
              <a:rPr lang="zh-CN" altLang="zh-CN" dirty="0">
                <a:latin typeface="微软雅黑" panose="020B0503020204020204" charset="-122"/>
                <a:ea typeface="微软雅黑" panose="020B0503020204020204" charset="-122"/>
                <a:cs typeface="微软雅黑" panose="020B0503020204020204" charset="-122"/>
              </a:rPr>
              <a:t>，要求在会话中尽量减少或避免与对方出现分歧和对立，增加相互的一致性和共同点</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endParaRPr lang="zh-CN" altLang="zh-CN"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288200"/>
            <a:ext cx="9144000" cy="4567100"/>
          </a:xfrm>
          <a:prstGeom prst="rect">
            <a:avLst/>
          </a:prstGeom>
        </p:spPr>
      </p:pic>
      <p:pic>
        <p:nvPicPr>
          <p:cNvPr id="5" name="图片 4"/>
          <p:cNvPicPr>
            <a:picLocks noChangeAspect="1"/>
          </p:cNvPicPr>
          <p:nvPr/>
        </p:nvPicPr>
        <p:blipFill>
          <a:blip r:embed="rId2"/>
          <a:stretch>
            <a:fillRect/>
          </a:stretch>
        </p:blipFill>
        <p:spPr>
          <a:xfrm>
            <a:off x="0" y="0"/>
            <a:ext cx="4005143" cy="627534"/>
          </a:xfrm>
          <a:prstGeom prst="rect">
            <a:avLst/>
          </a:prstGeom>
        </p:spPr>
      </p:pic>
      <p:sp>
        <p:nvSpPr>
          <p:cNvPr id="6" name="文本框 5"/>
          <p:cNvSpPr txBox="1"/>
          <p:nvPr/>
        </p:nvSpPr>
        <p:spPr>
          <a:xfrm>
            <a:off x="107504" y="1059582"/>
            <a:ext cx="2723823" cy="1477328"/>
          </a:xfrm>
          <a:prstGeom prst="rect">
            <a:avLst/>
          </a:prstGeom>
          <a:noFill/>
        </p:spPr>
        <p:txBody>
          <a:bodyPr wrap="none" rtlCol="0">
            <a:spAutoFit/>
          </a:bodyPr>
          <a:lstStyle/>
          <a:p>
            <a:r>
              <a:rPr kumimoji="1" lang="zh-CN" altLang="en-US" b="1" dirty="0" smtClean="0">
                <a:solidFill>
                  <a:srgbClr val="C00000"/>
                </a:solidFill>
              </a:rPr>
              <a:t>［选择题］</a:t>
            </a:r>
            <a:endParaRPr kumimoji="1" lang="en-US" altLang="zh-CN" b="1" dirty="0" smtClean="0">
              <a:solidFill>
                <a:srgbClr val="C00000"/>
              </a:solidFill>
            </a:endParaRPr>
          </a:p>
          <a:p>
            <a:r>
              <a:rPr kumimoji="1" lang="zh-CN" altLang="en-US" b="1" dirty="0" smtClean="0">
                <a:solidFill>
                  <a:srgbClr val="C00000"/>
                </a:solidFill>
              </a:rPr>
              <a:t>［名词解释］</a:t>
            </a:r>
            <a:endParaRPr kumimoji="1" lang="en-US" altLang="zh-CN" b="1" dirty="0" smtClean="0">
              <a:solidFill>
                <a:srgbClr val="C00000"/>
              </a:solidFill>
            </a:endParaRPr>
          </a:p>
          <a:p>
            <a:r>
              <a:rPr kumimoji="1" lang="zh-CN" altLang="en-US" b="1" dirty="0" smtClean="0">
                <a:solidFill>
                  <a:srgbClr val="C00000"/>
                </a:solidFill>
              </a:rPr>
              <a:t>［分析题］</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以上为历年真题考点汇总</a:t>
            </a:r>
            <a:endParaRPr kumimoji="1" lang="zh-CN" altLang="en-US" b="1" dirty="0">
              <a:solidFill>
                <a:srgbClr val="C00000"/>
              </a:solidFill>
            </a:endParaRPr>
          </a:p>
        </p:txBody>
      </p:sp>
      <p:sp>
        <p:nvSpPr>
          <p:cNvPr id="7" name="文本框 6"/>
          <p:cNvSpPr txBox="1"/>
          <p:nvPr/>
        </p:nvSpPr>
        <p:spPr>
          <a:xfrm>
            <a:off x="139552" y="3049773"/>
            <a:ext cx="2492990" cy="646331"/>
          </a:xfrm>
          <a:prstGeom prst="rect">
            <a:avLst/>
          </a:prstGeom>
          <a:noFill/>
        </p:spPr>
        <p:txBody>
          <a:bodyPr wrap="none" rtlCol="0">
            <a:spAutoFit/>
          </a:bodyPr>
          <a:lstStyle/>
          <a:p>
            <a:r>
              <a:rPr kumimoji="1" lang="zh-CN" altLang="en-US" b="1" dirty="0" smtClean="0">
                <a:solidFill>
                  <a:srgbClr val="C00000"/>
                </a:solidFill>
              </a:rPr>
              <a:t>你喜欢这样的讲解吗？</a:t>
            </a:r>
            <a:endParaRPr kumimoji="1" lang="en-US" altLang="zh-CN" b="1" dirty="0" smtClean="0">
              <a:solidFill>
                <a:srgbClr val="C00000"/>
              </a:solidFill>
            </a:endParaRPr>
          </a:p>
          <a:p>
            <a:r>
              <a:rPr kumimoji="1" lang="zh-CN" altLang="en-US" b="1" dirty="0" smtClean="0">
                <a:solidFill>
                  <a:srgbClr val="C00000"/>
                </a:solidFill>
              </a:rPr>
              <a:t>记得支持洋洋哦～</a:t>
            </a:r>
            <a:endParaRPr kumimoji="1" lang="zh-CN" altLang="en-US" b="1" dirty="0">
              <a:solidFill>
                <a:srgbClr val="C00000"/>
              </a:solidFill>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文本框 3"/>
          <p:cNvSpPr txBox="1">
            <a:spLocks noChangeArrowheads="1"/>
          </p:cNvSpPr>
          <p:nvPr/>
        </p:nvSpPr>
        <p:spPr bwMode="auto">
          <a:xfrm>
            <a:off x="930275" y="203200"/>
            <a:ext cx="438943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a:solidFill>
                  <a:srgbClr val="000000"/>
                </a:solidFill>
                <a:latin typeface="方正清刻本悦宋简体" charset="0"/>
                <a:ea typeface="方正清刻本悦宋简体" charset="0"/>
              </a:rPr>
              <a:t>练一练</a:t>
            </a:r>
            <a:endParaRPr lang="zh-CN" altLang="en-US" sz="2400">
              <a:solidFill>
                <a:srgbClr val="000000"/>
              </a:solidFill>
              <a:latin typeface="方正清刻本悦宋简体" charset="0"/>
              <a:ea typeface="方正清刻本悦宋简体" charset="0"/>
            </a:endParaRPr>
          </a:p>
        </p:txBody>
      </p:sp>
      <p:sp>
        <p:nvSpPr>
          <p:cNvPr id="120834" name="文本框 99"/>
          <p:cNvSpPr txBox="1">
            <a:spLocks noChangeArrowheads="1"/>
          </p:cNvSpPr>
          <p:nvPr/>
        </p:nvSpPr>
        <p:spPr bwMode="auto">
          <a:xfrm>
            <a:off x="900113" y="663575"/>
            <a:ext cx="7673975" cy="2790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en-US" altLang="zh-CN" sz="2400" dirty="0"/>
              <a:t>"</a:t>
            </a:r>
            <a:r>
              <a:rPr lang="zh-CN" altLang="en-US" sz="2400" dirty="0"/>
              <a:t>他提了一筐苹果”的蕴含义是（ ）</a:t>
            </a:r>
            <a:endParaRPr lang="zh-CN" altLang="en-US" sz="2400" dirty="0"/>
          </a:p>
          <a:p>
            <a:pPr>
              <a:lnSpc>
                <a:spcPct val="150000"/>
              </a:lnSpc>
            </a:pPr>
            <a:r>
              <a:rPr lang="en-US" altLang="zh-CN" sz="2400" dirty="0" smtClean="0"/>
              <a:t>A</a:t>
            </a:r>
            <a:r>
              <a:rPr lang="en-US" altLang="zh-CN" sz="2400" dirty="0"/>
              <a:t>:</a:t>
            </a:r>
            <a:r>
              <a:rPr lang="zh-CN" altLang="en-US" sz="2400" dirty="0"/>
              <a:t>他提了一筐水果</a:t>
            </a:r>
            <a:endParaRPr lang="zh-CN" altLang="en-US" sz="2400" dirty="0"/>
          </a:p>
          <a:p>
            <a:pPr>
              <a:lnSpc>
                <a:spcPct val="150000"/>
              </a:lnSpc>
            </a:pPr>
            <a:r>
              <a:rPr lang="en-US" altLang="zh-CN" sz="2400" dirty="0"/>
              <a:t>B:</a:t>
            </a:r>
            <a:r>
              <a:rPr lang="zh-CN" altLang="en-US" sz="2400" dirty="0"/>
              <a:t>他没提香蕉</a:t>
            </a:r>
            <a:endParaRPr lang="zh-CN" altLang="en-US" sz="2400" dirty="0"/>
          </a:p>
          <a:p>
            <a:pPr>
              <a:lnSpc>
                <a:spcPct val="150000"/>
              </a:lnSpc>
            </a:pPr>
            <a:r>
              <a:rPr lang="en-US" altLang="zh-CN" sz="2400" dirty="0"/>
              <a:t>C:</a:t>
            </a:r>
            <a:r>
              <a:rPr lang="zh-CN" altLang="en-US" sz="2400" dirty="0"/>
              <a:t>他爱吃苹果</a:t>
            </a:r>
            <a:endParaRPr lang="zh-CN" altLang="en-US" sz="2400" dirty="0"/>
          </a:p>
          <a:p>
            <a:pPr>
              <a:lnSpc>
                <a:spcPct val="150000"/>
              </a:lnSpc>
            </a:pPr>
            <a:r>
              <a:rPr lang="en-US" altLang="zh-CN" sz="2400" dirty="0"/>
              <a:t>D:</a:t>
            </a:r>
            <a:r>
              <a:rPr lang="zh-CN" altLang="en-US" sz="2400" dirty="0"/>
              <a:t>他买了很多苹果</a:t>
            </a:r>
            <a:endParaRPr lang="zh-CN" altLang="en-US" sz="2400" dirty="0"/>
          </a:p>
        </p:txBody>
      </p:sp>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文本框 3"/>
          <p:cNvSpPr txBox="1">
            <a:spLocks noChangeArrowheads="1"/>
          </p:cNvSpPr>
          <p:nvPr/>
        </p:nvSpPr>
        <p:spPr bwMode="auto">
          <a:xfrm>
            <a:off x="930275" y="203200"/>
            <a:ext cx="438943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a:solidFill>
                  <a:srgbClr val="000000"/>
                </a:solidFill>
                <a:latin typeface="方正清刻本悦宋简体" charset="0"/>
                <a:ea typeface="方正清刻本悦宋简体" charset="0"/>
              </a:rPr>
              <a:t>练一练</a:t>
            </a:r>
            <a:endParaRPr lang="zh-CN" altLang="en-US" sz="2400">
              <a:solidFill>
                <a:srgbClr val="000000"/>
              </a:solidFill>
              <a:latin typeface="方正清刻本悦宋简体" charset="0"/>
              <a:ea typeface="方正清刻本悦宋简体" charset="0"/>
            </a:endParaRPr>
          </a:p>
        </p:txBody>
      </p:sp>
      <p:sp>
        <p:nvSpPr>
          <p:cNvPr id="120834" name="文本框 99"/>
          <p:cNvSpPr txBox="1">
            <a:spLocks noChangeArrowheads="1"/>
          </p:cNvSpPr>
          <p:nvPr/>
        </p:nvSpPr>
        <p:spPr bwMode="auto">
          <a:xfrm>
            <a:off x="900113" y="663575"/>
            <a:ext cx="7673975" cy="433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en-US" altLang="zh-CN" sz="2400" dirty="0"/>
              <a:t>"</a:t>
            </a:r>
            <a:r>
              <a:rPr lang="zh-CN" altLang="en-US" sz="2400" dirty="0"/>
              <a:t>他提了一筐苹果”的</a:t>
            </a:r>
            <a:r>
              <a:rPr lang="zh-CN" altLang="en-US" sz="2400" dirty="0">
                <a:solidFill>
                  <a:srgbClr val="C00000"/>
                </a:solidFill>
              </a:rPr>
              <a:t>蕴含义</a:t>
            </a:r>
            <a:r>
              <a:rPr lang="zh-CN" altLang="en-US" sz="2400" dirty="0"/>
              <a:t>是（ ）</a:t>
            </a:r>
            <a:endParaRPr lang="zh-CN" altLang="en-US" sz="2400" dirty="0"/>
          </a:p>
          <a:p>
            <a:pPr>
              <a:lnSpc>
                <a:spcPct val="150000"/>
              </a:lnSpc>
            </a:pPr>
            <a:r>
              <a:rPr lang="en-US" altLang="zh-CN" sz="2400" dirty="0" smtClean="0">
                <a:solidFill>
                  <a:srgbClr val="C00000"/>
                </a:solidFill>
              </a:rPr>
              <a:t>A</a:t>
            </a:r>
            <a:r>
              <a:rPr lang="en-US" altLang="zh-CN" sz="2400" dirty="0">
                <a:solidFill>
                  <a:srgbClr val="C00000"/>
                </a:solidFill>
              </a:rPr>
              <a:t>:</a:t>
            </a:r>
            <a:r>
              <a:rPr lang="zh-CN" altLang="en-US" sz="2400" dirty="0">
                <a:solidFill>
                  <a:srgbClr val="C00000"/>
                </a:solidFill>
              </a:rPr>
              <a:t>他提了一筐水果</a:t>
            </a:r>
            <a:endParaRPr lang="zh-CN" altLang="en-US" sz="2400" dirty="0">
              <a:solidFill>
                <a:srgbClr val="C00000"/>
              </a:solidFill>
            </a:endParaRPr>
          </a:p>
          <a:p>
            <a:pPr>
              <a:lnSpc>
                <a:spcPct val="150000"/>
              </a:lnSpc>
            </a:pPr>
            <a:r>
              <a:rPr lang="en-US" altLang="zh-CN" sz="2400" dirty="0"/>
              <a:t>B:</a:t>
            </a:r>
            <a:r>
              <a:rPr lang="zh-CN" altLang="en-US" sz="2400" dirty="0"/>
              <a:t>他没提香蕉</a:t>
            </a:r>
            <a:endParaRPr lang="zh-CN" altLang="en-US" sz="2400" dirty="0"/>
          </a:p>
          <a:p>
            <a:pPr>
              <a:lnSpc>
                <a:spcPct val="150000"/>
              </a:lnSpc>
            </a:pPr>
            <a:r>
              <a:rPr lang="en-US" altLang="zh-CN" sz="2400" dirty="0"/>
              <a:t>C:</a:t>
            </a:r>
            <a:r>
              <a:rPr lang="zh-CN" altLang="en-US" sz="2400" dirty="0"/>
              <a:t>他爱吃苹果</a:t>
            </a:r>
            <a:endParaRPr lang="zh-CN" altLang="en-US" sz="2400" dirty="0"/>
          </a:p>
          <a:p>
            <a:pPr>
              <a:lnSpc>
                <a:spcPct val="150000"/>
              </a:lnSpc>
            </a:pPr>
            <a:r>
              <a:rPr lang="en-US" altLang="zh-CN" sz="2400" dirty="0"/>
              <a:t>D:</a:t>
            </a:r>
            <a:r>
              <a:rPr lang="zh-CN" altLang="en-US" sz="2400" dirty="0"/>
              <a:t>他买了很多</a:t>
            </a:r>
            <a:r>
              <a:rPr lang="zh-CN" altLang="en-US" sz="2400" dirty="0" smtClean="0"/>
              <a:t>苹果</a:t>
            </a:r>
            <a:endParaRPr lang="en-US" altLang="zh-CN" sz="2400" dirty="0" smtClean="0"/>
          </a:p>
          <a:p>
            <a:pPr>
              <a:lnSpc>
                <a:spcPct val="150000"/>
              </a:lnSpc>
            </a:pPr>
            <a:r>
              <a:rPr lang="zh-CN" altLang="en-US" sz="2000" b="1" dirty="0">
                <a:latin typeface="楷体" panose="02010609060101010101" charset="-122"/>
                <a:ea typeface="楷体" panose="02010609060101010101" charset="-122"/>
                <a:cs typeface="楷体" panose="02010609060101010101" charset="-122"/>
              </a:rPr>
              <a:t>解析：</a:t>
            </a:r>
            <a:r>
              <a:rPr lang="zh-CN" altLang="en-US" sz="2000" dirty="0">
                <a:latin typeface="楷体" panose="02010609060101010101" charset="-122"/>
                <a:ea typeface="楷体" panose="02010609060101010101" charset="-122"/>
                <a:cs typeface="楷体" panose="02010609060101010101" charset="-122"/>
              </a:rPr>
              <a:t>“蕴含义”通常情况下是指说出的话中包含着其中某个词语的上位义或整体义。</a:t>
            </a:r>
            <a:endParaRPr lang="zh-CN" altLang="en-US" sz="2000" dirty="0">
              <a:latin typeface="楷体" panose="02010609060101010101" charset="-122"/>
              <a:ea typeface="楷体" panose="02010609060101010101" charset="-122"/>
              <a:cs typeface="楷体" panose="02010609060101010101" charset="-122"/>
            </a:endParaRPr>
          </a:p>
          <a:p>
            <a:pPr>
              <a:lnSpc>
                <a:spcPct val="150000"/>
              </a:lnSpc>
            </a:pPr>
            <a:endParaRPr lang="zh-CN" altLang="en-US" sz="2400" dirty="0"/>
          </a:p>
        </p:txBody>
      </p:sp>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文本框 3"/>
          <p:cNvSpPr txBox="1">
            <a:spLocks noChangeArrowheads="1"/>
          </p:cNvSpPr>
          <p:nvPr/>
        </p:nvSpPr>
        <p:spPr bwMode="auto">
          <a:xfrm>
            <a:off x="930275" y="203200"/>
            <a:ext cx="438943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a:solidFill>
                  <a:srgbClr val="000000"/>
                </a:solidFill>
                <a:latin typeface="方正清刻本悦宋简体" charset="0"/>
                <a:ea typeface="方正清刻本悦宋简体" charset="0"/>
              </a:rPr>
              <a:t>练一练</a:t>
            </a:r>
            <a:endParaRPr lang="zh-CN" altLang="en-US" sz="2400">
              <a:solidFill>
                <a:srgbClr val="000000"/>
              </a:solidFill>
              <a:latin typeface="方正清刻本悦宋简体" charset="0"/>
              <a:ea typeface="方正清刻本悦宋简体" charset="0"/>
            </a:endParaRPr>
          </a:p>
        </p:txBody>
      </p:sp>
      <p:sp>
        <p:nvSpPr>
          <p:cNvPr id="120834" name="文本框 99"/>
          <p:cNvSpPr txBox="1">
            <a:spLocks noChangeArrowheads="1"/>
          </p:cNvSpPr>
          <p:nvPr/>
        </p:nvSpPr>
        <p:spPr bwMode="auto">
          <a:xfrm>
            <a:off x="900113" y="663575"/>
            <a:ext cx="7673975" cy="334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dirty="0"/>
              <a:t>下列各项，甲和乙之间为预设关系的是（ ）</a:t>
            </a:r>
            <a:endParaRPr lang="zh-CN" altLang="en-US" sz="2400" dirty="0"/>
          </a:p>
          <a:p>
            <a:pPr>
              <a:lnSpc>
                <a:spcPct val="150000"/>
              </a:lnSpc>
            </a:pPr>
            <a:r>
              <a:rPr lang="en-US" altLang="zh-CN" sz="2400" dirty="0" smtClean="0"/>
              <a:t>A</a:t>
            </a:r>
            <a:r>
              <a:rPr lang="en-US" altLang="zh-CN" sz="2400" dirty="0"/>
              <a:t>:(</a:t>
            </a:r>
            <a:r>
              <a:rPr lang="zh-CN" altLang="en-US" sz="2400" dirty="0"/>
              <a:t>甲</a:t>
            </a:r>
            <a:r>
              <a:rPr lang="en-US" altLang="zh-CN" sz="2400" dirty="0"/>
              <a:t>)</a:t>
            </a:r>
            <a:r>
              <a:rPr lang="zh-CN" altLang="en-US" sz="2400" dirty="0"/>
              <a:t>他是经理助理</a:t>
            </a:r>
            <a:r>
              <a:rPr lang="en-US" altLang="zh-CN" sz="2400" dirty="0"/>
              <a:t>——(</a:t>
            </a:r>
            <a:r>
              <a:rPr lang="zh-CN" altLang="en-US" sz="2400" dirty="0"/>
              <a:t>乙</a:t>
            </a:r>
            <a:r>
              <a:rPr lang="en-US" altLang="zh-CN" sz="2400" dirty="0"/>
              <a:t>)</a:t>
            </a:r>
            <a:r>
              <a:rPr lang="zh-CN" altLang="en-US" sz="2400" dirty="0"/>
              <a:t>他不是经理</a:t>
            </a:r>
            <a:endParaRPr lang="zh-CN" altLang="en-US" sz="2400" dirty="0"/>
          </a:p>
          <a:p>
            <a:pPr>
              <a:lnSpc>
                <a:spcPct val="150000"/>
              </a:lnSpc>
            </a:pPr>
            <a:r>
              <a:rPr lang="en-US" altLang="zh-CN" sz="2400" dirty="0"/>
              <a:t>B:(</a:t>
            </a:r>
            <a:r>
              <a:rPr lang="zh-CN" altLang="en-US" sz="2400" dirty="0"/>
              <a:t>甲</a:t>
            </a:r>
            <a:r>
              <a:rPr lang="en-US" altLang="zh-CN" sz="2400" dirty="0"/>
              <a:t>)</a:t>
            </a:r>
            <a:r>
              <a:rPr lang="zh-CN" altLang="en-US" sz="2400" dirty="0"/>
              <a:t>他的手机坏了</a:t>
            </a:r>
            <a:r>
              <a:rPr lang="en-US" altLang="zh-CN" sz="2400" dirty="0"/>
              <a:t>——(</a:t>
            </a:r>
            <a:r>
              <a:rPr lang="zh-CN" altLang="en-US" sz="2400" dirty="0"/>
              <a:t>乙</a:t>
            </a:r>
            <a:r>
              <a:rPr lang="en-US" altLang="zh-CN" sz="2400" dirty="0"/>
              <a:t>)</a:t>
            </a:r>
            <a:r>
              <a:rPr lang="zh-CN" altLang="en-US" sz="2400" dirty="0"/>
              <a:t>他有手机</a:t>
            </a:r>
            <a:endParaRPr lang="zh-CN" altLang="en-US" sz="2400" dirty="0"/>
          </a:p>
          <a:p>
            <a:pPr>
              <a:lnSpc>
                <a:spcPct val="150000"/>
              </a:lnSpc>
            </a:pPr>
            <a:r>
              <a:rPr lang="en-US" altLang="zh-CN" sz="2400" dirty="0"/>
              <a:t>C:(</a:t>
            </a:r>
            <a:r>
              <a:rPr lang="zh-CN" altLang="en-US" sz="2400" dirty="0"/>
              <a:t>甲</a:t>
            </a:r>
            <a:r>
              <a:rPr lang="en-US" altLang="zh-CN" sz="2400" dirty="0"/>
              <a:t>)</a:t>
            </a:r>
            <a:r>
              <a:rPr lang="zh-CN" altLang="en-US" sz="2400" dirty="0"/>
              <a:t>他喜欢看小说</a:t>
            </a:r>
            <a:r>
              <a:rPr lang="en-US" altLang="zh-CN" sz="2400" dirty="0"/>
              <a:t>——(</a:t>
            </a:r>
            <a:r>
              <a:rPr lang="zh-CN" altLang="en-US" sz="2400" dirty="0"/>
              <a:t>乙</a:t>
            </a:r>
            <a:r>
              <a:rPr lang="en-US" altLang="zh-CN" sz="2400" dirty="0"/>
              <a:t>)</a:t>
            </a:r>
            <a:r>
              <a:rPr lang="zh-CN" altLang="en-US" sz="2400" dirty="0"/>
              <a:t>他喜欢看书</a:t>
            </a:r>
            <a:endParaRPr lang="zh-CN" altLang="en-US" sz="2400" dirty="0"/>
          </a:p>
          <a:p>
            <a:pPr>
              <a:lnSpc>
                <a:spcPct val="150000"/>
              </a:lnSpc>
            </a:pPr>
            <a:r>
              <a:rPr lang="en-US" altLang="zh-CN" sz="2400" dirty="0"/>
              <a:t>D:(</a:t>
            </a:r>
            <a:r>
              <a:rPr lang="zh-CN" altLang="en-US" sz="2400" dirty="0"/>
              <a:t>甲</a:t>
            </a:r>
            <a:r>
              <a:rPr lang="en-US" altLang="zh-CN" sz="2400" dirty="0"/>
              <a:t>)</a:t>
            </a:r>
            <a:r>
              <a:rPr lang="zh-CN" altLang="en-US" sz="2400" dirty="0"/>
              <a:t>他在读大学</a:t>
            </a:r>
            <a:r>
              <a:rPr lang="en-US" altLang="zh-CN" sz="2400" dirty="0"/>
              <a:t>——(</a:t>
            </a:r>
            <a:r>
              <a:rPr lang="zh-CN" altLang="en-US" sz="2400" dirty="0"/>
              <a:t>乙</a:t>
            </a:r>
            <a:r>
              <a:rPr lang="en-US" altLang="zh-CN" sz="2400" dirty="0"/>
              <a:t>)</a:t>
            </a:r>
            <a:r>
              <a:rPr lang="zh-CN" altLang="en-US" sz="2400" dirty="0"/>
              <a:t>他在上大学</a:t>
            </a:r>
            <a:endParaRPr lang="zh-CN" altLang="en-US" sz="2400" dirty="0"/>
          </a:p>
          <a:p>
            <a:pPr>
              <a:lnSpc>
                <a:spcPct val="150000"/>
              </a:lnSpc>
            </a:pPr>
            <a:endParaRPr lang="zh-CN" altLang="en-US" sz="2400" dirty="0"/>
          </a:p>
        </p:txBody>
      </p:sp>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文本框 3"/>
          <p:cNvSpPr txBox="1">
            <a:spLocks noChangeArrowheads="1"/>
          </p:cNvSpPr>
          <p:nvPr/>
        </p:nvSpPr>
        <p:spPr bwMode="auto">
          <a:xfrm>
            <a:off x="930275" y="203200"/>
            <a:ext cx="438943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a:solidFill>
                  <a:srgbClr val="000000"/>
                </a:solidFill>
                <a:latin typeface="方正清刻本悦宋简体" charset="0"/>
                <a:ea typeface="方正清刻本悦宋简体" charset="0"/>
              </a:rPr>
              <a:t>练一练</a:t>
            </a:r>
            <a:endParaRPr lang="zh-CN" altLang="en-US" sz="2400">
              <a:solidFill>
                <a:srgbClr val="000000"/>
              </a:solidFill>
              <a:latin typeface="方正清刻本悦宋简体" charset="0"/>
              <a:ea typeface="方正清刻本悦宋简体" charset="0"/>
            </a:endParaRPr>
          </a:p>
        </p:txBody>
      </p:sp>
      <p:sp>
        <p:nvSpPr>
          <p:cNvPr id="120834" name="文本框 99"/>
          <p:cNvSpPr txBox="1">
            <a:spLocks noChangeArrowheads="1"/>
          </p:cNvSpPr>
          <p:nvPr/>
        </p:nvSpPr>
        <p:spPr bwMode="auto">
          <a:xfrm>
            <a:off x="900113" y="663575"/>
            <a:ext cx="7673975"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dirty="0"/>
              <a:t>下列各项，甲和乙之间为</a:t>
            </a:r>
            <a:r>
              <a:rPr lang="zh-CN" altLang="en-US" sz="2400" dirty="0">
                <a:solidFill>
                  <a:srgbClr val="C00000"/>
                </a:solidFill>
              </a:rPr>
              <a:t>预设关系</a:t>
            </a:r>
            <a:r>
              <a:rPr lang="zh-CN" altLang="en-US" sz="2400" dirty="0"/>
              <a:t>的是（ ）</a:t>
            </a:r>
            <a:endParaRPr lang="zh-CN" altLang="en-US" sz="2400" dirty="0"/>
          </a:p>
          <a:p>
            <a:pPr>
              <a:lnSpc>
                <a:spcPct val="150000"/>
              </a:lnSpc>
            </a:pPr>
            <a:r>
              <a:rPr lang="en-US" altLang="zh-CN" sz="2400" dirty="0" smtClean="0"/>
              <a:t>A</a:t>
            </a:r>
            <a:r>
              <a:rPr lang="en-US" altLang="zh-CN" sz="2400" dirty="0"/>
              <a:t>:(</a:t>
            </a:r>
            <a:r>
              <a:rPr lang="zh-CN" altLang="en-US" sz="2400" dirty="0"/>
              <a:t>甲</a:t>
            </a:r>
            <a:r>
              <a:rPr lang="en-US" altLang="zh-CN" sz="2400" dirty="0"/>
              <a:t>)</a:t>
            </a:r>
            <a:r>
              <a:rPr lang="zh-CN" altLang="en-US" sz="2400" dirty="0"/>
              <a:t>他是经理助理</a:t>
            </a:r>
            <a:r>
              <a:rPr lang="en-US" altLang="zh-CN" sz="2400" dirty="0"/>
              <a:t>——(</a:t>
            </a:r>
            <a:r>
              <a:rPr lang="zh-CN" altLang="en-US" sz="2400" dirty="0"/>
              <a:t>乙</a:t>
            </a:r>
            <a:r>
              <a:rPr lang="en-US" altLang="zh-CN" sz="2400" dirty="0"/>
              <a:t>)</a:t>
            </a:r>
            <a:r>
              <a:rPr lang="zh-CN" altLang="en-US" sz="2400" dirty="0"/>
              <a:t>他不是经理</a:t>
            </a:r>
            <a:endParaRPr lang="zh-CN" altLang="en-US" sz="2400" dirty="0"/>
          </a:p>
          <a:p>
            <a:pPr>
              <a:lnSpc>
                <a:spcPct val="150000"/>
              </a:lnSpc>
            </a:pPr>
            <a:r>
              <a:rPr lang="en-US" altLang="zh-CN" sz="2400" dirty="0">
                <a:solidFill>
                  <a:srgbClr val="C00000"/>
                </a:solidFill>
              </a:rPr>
              <a:t>B:(</a:t>
            </a:r>
            <a:r>
              <a:rPr lang="zh-CN" altLang="en-US" sz="2400" dirty="0">
                <a:solidFill>
                  <a:srgbClr val="C00000"/>
                </a:solidFill>
              </a:rPr>
              <a:t>甲</a:t>
            </a:r>
            <a:r>
              <a:rPr lang="en-US" altLang="zh-CN" sz="2400" dirty="0">
                <a:solidFill>
                  <a:srgbClr val="C00000"/>
                </a:solidFill>
              </a:rPr>
              <a:t>)</a:t>
            </a:r>
            <a:r>
              <a:rPr lang="zh-CN" altLang="en-US" sz="2400" dirty="0">
                <a:solidFill>
                  <a:srgbClr val="C00000"/>
                </a:solidFill>
              </a:rPr>
              <a:t>他的手机坏了</a:t>
            </a:r>
            <a:r>
              <a:rPr lang="en-US" altLang="zh-CN" sz="2400" dirty="0">
                <a:solidFill>
                  <a:srgbClr val="C00000"/>
                </a:solidFill>
              </a:rPr>
              <a:t>——(</a:t>
            </a:r>
            <a:r>
              <a:rPr lang="zh-CN" altLang="en-US" sz="2400" dirty="0">
                <a:solidFill>
                  <a:srgbClr val="C00000"/>
                </a:solidFill>
              </a:rPr>
              <a:t>乙</a:t>
            </a:r>
            <a:r>
              <a:rPr lang="en-US" altLang="zh-CN" sz="2400" dirty="0">
                <a:solidFill>
                  <a:srgbClr val="C00000"/>
                </a:solidFill>
              </a:rPr>
              <a:t>)</a:t>
            </a:r>
            <a:r>
              <a:rPr lang="zh-CN" altLang="en-US" sz="2400" dirty="0">
                <a:solidFill>
                  <a:srgbClr val="C00000"/>
                </a:solidFill>
              </a:rPr>
              <a:t>他有</a:t>
            </a:r>
            <a:r>
              <a:rPr lang="zh-CN" altLang="en-US" sz="2400" dirty="0" smtClean="0">
                <a:solidFill>
                  <a:srgbClr val="C00000"/>
                </a:solidFill>
              </a:rPr>
              <a:t>手机（背景信息）</a:t>
            </a:r>
            <a:endParaRPr lang="zh-CN" altLang="en-US" sz="2400" dirty="0">
              <a:solidFill>
                <a:srgbClr val="C00000"/>
              </a:solidFill>
            </a:endParaRPr>
          </a:p>
          <a:p>
            <a:pPr>
              <a:lnSpc>
                <a:spcPct val="150000"/>
              </a:lnSpc>
            </a:pPr>
            <a:r>
              <a:rPr lang="en-US" altLang="zh-CN" sz="2400" dirty="0"/>
              <a:t>C:(</a:t>
            </a:r>
            <a:r>
              <a:rPr lang="zh-CN" altLang="en-US" sz="2400" dirty="0"/>
              <a:t>甲</a:t>
            </a:r>
            <a:r>
              <a:rPr lang="en-US" altLang="zh-CN" sz="2400" dirty="0"/>
              <a:t>)</a:t>
            </a:r>
            <a:r>
              <a:rPr lang="zh-CN" altLang="en-US" sz="2400" dirty="0"/>
              <a:t>他喜欢看小说</a:t>
            </a:r>
            <a:r>
              <a:rPr lang="en-US" altLang="zh-CN" sz="2400" dirty="0"/>
              <a:t>——(</a:t>
            </a:r>
            <a:r>
              <a:rPr lang="zh-CN" altLang="en-US" sz="2400" dirty="0"/>
              <a:t>乙</a:t>
            </a:r>
            <a:r>
              <a:rPr lang="en-US" altLang="zh-CN" sz="2400" dirty="0"/>
              <a:t>)</a:t>
            </a:r>
            <a:r>
              <a:rPr lang="zh-CN" altLang="en-US" sz="2400" dirty="0"/>
              <a:t>他喜欢看书</a:t>
            </a:r>
            <a:endParaRPr lang="zh-CN" altLang="en-US" sz="2400" dirty="0"/>
          </a:p>
          <a:p>
            <a:pPr>
              <a:lnSpc>
                <a:spcPct val="150000"/>
              </a:lnSpc>
            </a:pPr>
            <a:r>
              <a:rPr lang="en-US" altLang="zh-CN" sz="2400" dirty="0"/>
              <a:t>D:(</a:t>
            </a:r>
            <a:r>
              <a:rPr lang="zh-CN" altLang="en-US" sz="2400" dirty="0"/>
              <a:t>甲</a:t>
            </a:r>
            <a:r>
              <a:rPr lang="en-US" altLang="zh-CN" sz="2400" dirty="0"/>
              <a:t>)</a:t>
            </a:r>
            <a:r>
              <a:rPr lang="zh-CN" altLang="en-US" sz="2400" dirty="0"/>
              <a:t>他在读大学</a:t>
            </a:r>
            <a:r>
              <a:rPr lang="en-US" altLang="zh-CN" sz="2400" dirty="0"/>
              <a:t>——(</a:t>
            </a:r>
            <a:r>
              <a:rPr lang="zh-CN" altLang="en-US" sz="2400" dirty="0"/>
              <a:t>乙</a:t>
            </a:r>
            <a:r>
              <a:rPr lang="en-US" altLang="zh-CN" sz="2400" dirty="0"/>
              <a:t>)</a:t>
            </a:r>
            <a:r>
              <a:rPr lang="zh-CN" altLang="en-US" sz="2400" dirty="0"/>
              <a:t>他在上大学</a:t>
            </a:r>
            <a:endParaRPr lang="zh-CN" altLang="en-US" sz="2400" dirty="0"/>
          </a:p>
          <a:p>
            <a:pPr>
              <a:lnSpc>
                <a:spcPct val="150000"/>
              </a:lnSpc>
            </a:pPr>
            <a:endParaRPr lang="zh-CN" altLang="en-US" sz="2400" dirty="0"/>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文本框 3"/>
          <p:cNvSpPr txBox="1">
            <a:spLocks noChangeArrowheads="1"/>
          </p:cNvSpPr>
          <p:nvPr/>
        </p:nvSpPr>
        <p:spPr bwMode="auto">
          <a:xfrm>
            <a:off x="930275" y="203200"/>
            <a:ext cx="438943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a:solidFill>
                  <a:srgbClr val="000000"/>
                </a:solidFill>
                <a:latin typeface="方正清刻本悦宋简体" charset="0"/>
                <a:ea typeface="方正清刻本悦宋简体" charset="0"/>
              </a:rPr>
              <a:t>练一练</a:t>
            </a:r>
            <a:endParaRPr lang="zh-CN" altLang="en-US" sz="2400">
              <a:solidFill>
                <a:srgbClr val="000000"/>
              </a:solidFill>
              <a:latin typeface="方正清刻本悦宋简体" charset="0"/>
              <a:ea typeface="方正清刻本悦宋简体" charset="0"/>
            </a:endParaRPr>
          </a:p>
        </p:txBody>
      </p:sp>
      <p:sp>
        <p:nvSpPr>
          <p:cNvPr id="120834" name="文本框 99"/>
          <p:cNvSpPr txBox="1">
            <a:spLocks noChangeArrowheads="1"/>
          </p:cNvSpPr>
          <p:nvPr/>
        </p:nvSpPr>
        <p:spPr bwMode="auto">
          <a:xfrm>
            <a:off x="900113" y="663575"/>
            <a:ext cx="7673975" cy="334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dirty="0"/>
              <a:t> 下面各项中表达间接言语行为的是（ ）</a:t>
            </a:r>
            <a:endParaRPr lang="zh-CN" altLang="en-US" sz="2400" dirty="0"/>
          </a:p>
          <a:p>
            <a:pPr>
              <a:lnSpc>
                <a:spcPct val="150000"/>
              </a:lnSpc>
            </a:pPr>
            <a:r>
              <a:rPr lang="en-US" altLang="zh-CN" sz="2400" dirty="0" smtClean="0"/>
              <a:t>A</a:t>
            </a:r>
            <a:r>
              <a:rPr lang="en-US" altLang="zh-CN" sz="2400" dirty="0"/>
              <a:t>:</a:t>
            </a:r>
            <a:r>
              <a:rPr lang="zh-CN" altLang="en-US" sz="2400" dirty="0"/>
              <a:t>能把书借给我吗？</a:t>
            </a:r>
            <a:endParaRPr lang="zh-CN" altLang="en-US" sz="2400" dirty="0"/>
          </a:p>
          <a:p>
            <a:pPr>
              <a:lnSpc>
                <a:spcPct val="150000"/>
              </a:lnSpc>
            </a:pPr>
            <a:r>
              <a:rPr lang="en-US" altLang="zh-CN" sz="2400" dirty="0"/>
              <a:t>B:</a:t>
            </a:r>
            <a:r>
              <a:rPr lang="zh-CN" altLang="en-US" sz="2400" dirty="0"/>
              <a:t>我宣布红方获胜！</a:t>
            </a:r>
            <a:endParaRPr lang="zh-CN" altLang="en-US" sz="2400" dirty="0"/>
          </a:p>
          <a:p>
            <a:pPr>
              <a:lnSpc>
                <a:spcPct val="150000"/>
              </a:lnSpc>
            </a:pPr>
            <a:r>
              <a:rPr lang="en-US" altLang="zh-CN" sz="2400" dirty="0"/>
              <a:t>C:</a:t>
            </a:r>
            <a:r>
              <a:rPr lang="zh-CN" altLang="en-US" sz="2400" dirty="0"/>
              <a:t>我向你道歉。</a:t>
            </a:r>
            <a:endParaRPr lang="zh-CN" altLang="en-US" sz="2400" dirty="0"/>
          </a:p>
          <a:p>
            <a:pPr>
              <a:lnSpc>
                <a:spcPct val="150000"/>
              </a:lnSpc>
            </a:pPr>
            <a:r>
              <a:rPr lang="en-US" altLang="zh-CN" sz="2400" dirty="0"/>
              <a:t>D:</a:t>
            </a:r>
            <a:r>
              <a:rPr lang="zh-CN" altLang="en-US" sz="2400" dirty="0"/>
              <a:t>谢谢您的款待！</a:t>
            </a:r>
            <a:endParaRPr lang="zh-CN" altLang="en-US" sz="2400" dirty="0"/>
          </a:p>
          <a:p>
            <a:pPr>
              <a:lnSpc>
                <a:spcPct val="150000"/>
              </a:lnSpc>
            </a:pPr>
            <a:endParaRPr lang="zh-CN" altLang="en-US" sz="2400" dirty="0"/>
          </a:p>
        </p:txBody>
      </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文本框 3"/>
          <p:cNvSpPr txBox="1">
            <a:spLocks noChangeArrowheads="1"/>
          </p:cNvSpPr>
          <p:nvPr/>
        </p:nvSpPr>
        <p:spPr bwMode="auto">
          <a:xfrm>
            <a:off x="930275" y="203200"/>
            <a:ext cx="438943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pPr>
            <a:r>
              <a:rPr lang="zh-CN" altLang="en-US" sz="2400">
                <a:solidFill>
                  <a:srgbClr val="000000"/>
                </a:solidFill>
                <a:latin typeface="方正清刻本悦宋简体" charset="0"/>
                <a:ea typeface="方正清刻本悦宋简体" charset="0"/>
              </a:rPr>
              <a:t>练一练</a:t>
            </a:r>
            <a:endParaRPr lang="zh-CN" altLang="en-US" sz="2400">
              <a:solidFill>
                <a:srgbClr val="000000"/>
              </a:solidFill>
              <a:latin typeface="方正清刻本悦宋简体" charset="0"/>
              <a:ea typeface="方正清刻本悦宋简体" charset="0"/>
            </a:endParaRPr>
          </a:p>
        </p:txBody>
      </p:sp>
      <p:sp>
        <p:nvSpPr>
          <p:cNvPr id="120834" name="文本框 99"/>
          <p:cNvSpPr txBox="1">
            <a:spLocks noChangeArrowheads="1"/>
          </p:cNvSpPr>
          <p:nvPr/>
        </p:nvSpPr>
        <p:spPr bwMode="auto">
          <a:xfrm>
            <a:off x="900113" y="663575"/>
            <a:ext cx="7673975"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dirty="0"/>
              <a:t> 下面各项中表达间接言语行为的是（ ）</a:t>
            </a:r>
            <a:endParaRPr lang="zh-CN" altLang="en-US" sz="2400" dirty="0"/>
          </a:p>
          <a:p>
            <a:pPr>
              <a:lnSpc>
                <a:spcPct val="150000"/>
              </a:lnSpc>
            </a:pPr>
            <a:r>
              <a:rPr lang="en-US" altLang="zh-CN" sz="2400" dirty="0" smtClean="0">
                <a:solidFill>
                  <a:srgbClr val="C00000"/>
                </a:solidFill>
              </a:rPr>
              <a:t>A</a:t>
            </a:r>
            <a:r>
              <a:rPr lang="en-US" altLang="zh-CN" sz="2400" dirty="0">
                <a:solidFill>
                  <a:srgbClr val="C00000"/>
                </a:solidFill>
              </a:rPr>
              <a:t>:</a:t>
            </a:r>
            <a:r>
              <a:rPr lang="zh-CN" altLang="en-US" sz="2400" dirty="0">
                <a:solidFill>
                  <a:srgbClr val="C00000"/>
                </a:solidFill>
              </a:rPr>
              <a:t>能把书借给我吗？</a:t>
            </a:r>
            <a:endParaRPr lang="zh-CN" altLang="en-US" sz="2400" dirty="0">
              <a:solidFill>
                <a:srgbClr val="C00000"/>
              </a:solidFill>
            </a:endParaRPr>
          </a:p>
          <a:p>
            <a:pPr>
              <a:lnSpc>
                <a:spcPct val="150000"/>
              </a:lnSpc>
            </a:pPr>
            <a:r>
              <a:rPr lang="en-US" altLang="zh-CN" sz="2400" dirty="0"/>
              <a:t>B:</a:t>
            </a:r>
            <a:r>
              <a:rPr lang="zh-CN" altLang="en-US" sz="2400" dirty="0"/>
              <a:t>我宣布红方获胜！</a:t>
            </a:r>
            <a:endParaRPr lang="zh-CN" altLang="en-US" sz="2400" dirty="0"/>
          </a:p>
          <a:p>
            <a:pPr>
              <a:lnSpc>
                <a:spcPct val="150000"/>
              </a:lnSpc>
            </a:pPr>
            <a:r>
              <a:rPr lang="en-US" altLang="zh-CN" sz="2400" dirty="0"/>
              <a:t>C:</a:t>
            </a:r>
            <a:r>
              <a:rPr lang="zh-CN" altLang="en-US" sz="2400" dirty="0"/>
              <a:t>我向你道歉。</a:t>
            </a:r>
            <a:endParaRPr lang="zh-CN" altLang="en-US" sz="2400" dirty="0"/>
          </a:p>
          <a:p>
            <a:pPr>
              <a:lnSpc>
                <a:spcPct val="150000"/>
              </a:lnSpc>
            </a:pPr>
            <a:r>
              <a:rPr lang="en-US" altLang="zh-CN" sz="2400" dirty="0"/>
              <a:t>D:</a:t>
            </a:r>
            <a:r>
              <a:rPr lang="zh-CN" altLang="en-US" sz="2400" dirty="0"/>
              <a:t>谢谢您的款待！</a:t>
            </a:r>
            <a:endParaRPr lang="zh-CN" altLang="en-US" sz="2400" dirty="0"/>
          </a:p>
          <a:p>
            <a:pPr>
              <a:lnSpc>
                <a:spcPct val="150000"/>
              </a:lnSpc>
            </a:pPr>
            <a:endParaRPr lang="zh-CN" altLang="en-US" sz="2400" dirty="0"/>
          </a:p>
        </p:txBody>
      </p:sp>
    </p:spTree>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7" name="文本框 3"/>
          <p:cNvSpPr txBox="1">
            <a:spLocks noChangeArrowheads="1"/>
          </p:cNvSpPr>
          <p:nvPr/>
        </p:nvSpPr>
        <p:spPr bwMode="auto">
          <a:xfrm>
            <a:off x="904240" y="818198"/>
            <a:ext cx="8107680" cy="230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kumimoji="1" lang="zh-CN" altLang="en-US" sz="2400">
                <a:latin typeface="STZhongsong" charset="-122"/>
                <a:ea typeface="STZhongsong" charset="-122"/>
                <a:cs typeface="STZhongsong" charset="-122"/>
              </a:rPr>
              <a:t>首先，检查自己直播在线</a:t>
            </a:r>
            <a:r>
              <a:rPr kumimoji="1" lang="en-US" altLang="zh-CN" sz="2400">
                <a:latin typeface="STZhongsong" charset="-122"/>
                <a:ea typeface="STZhongsong" charset="-122"/>
                <a:cs typeface="STZhongsong" charset="-122"/>
              </a:rPr>
              <a:t>2</a:t>
            </a:r>
            <a:r>
              <a:rPr kumimoji="1" lang="zh-CN" altLang="en-US" sz="2400">
                <a:latin typeface="STZhongsong" charset="-122"/>
                <a:ea typeface="STZhongsong" charset="-122"/>
                <a:cs typeface="STZhongsong" charset="-122"/>
              </a:rPr>
              <a:t>小时，留言反馈课程支持</a:t>
            </a:r>
            <a:r>
              <a:rPr kumimoji="1" lang="zh-CN" altLang="en-US" sz="2400">
                <a:latin typeface="STZhongsong" charset="-122"/>
                <a:ea typeface="STZhongsong" charset="-122"/>
                <a:cs typeface="STZhongsong" charset="-122"/>
              </a:rPr>
              <a:t>老师。</a:t>
            </a:r>
            <a:endParaRPr kumimoji="1" lang="zh-CN" altLang="en-US" sz="2400">
              <a:latin typeface="STZhongsong" charset="-122"/>
              <a:ea typeface="STZhongsong" charset="-122"/>
              <a:cs typeface="STZhongsong" charset="-122"/>
            </a:endParaRPr>
          </a:p>
          <a:p>
            <a:pPr>
              <a:lnSpc>
                <a:spcPct val="150000"/>
              </a:lnSpc>
            </a:pPr>
            <a:r>
              <a:rPr kumimoji="1" lang="zh-CN" altLang="en-US" sz="2400">
                <a:latin typeface="STZhongsong" charset="-122"/>
                <a:ea typeface="STZhongsong" charset="-122"/>
                <a:cs typeface="STZhongsong" charset="-122"/>
              </a:rPr>
              <a:t>其次，认真完成随堂考（都是上课练习题）。</a:t>
            </a:r>
            <a:endParaRPr kumimoji="1" lang="en-US" altLang="zh-CN" sz="2400">
              <a:latin typeface="STZhongsong" charset="-122"/>
              <a:ea typeface="STZhongsong" charset="-122"/>
              <a:cs typeface="STZhongsong" charset="-122"/>
            </a:endParaRPr>
          </a:p>
          <a:p>
            <a:pPr>
              <a:lnSpc>
                <a:spcPct val="150000"/>
              </a:lnSpc>
            </a:pPr>
            <a:r>
              <a:rPr kumimoji="1" lang="zh-CN" altLang="en-US" sz="2400">
                <a:latin typeface="STZhongsong" charset="-122"/>
                <a:ea typeface="STZhongsong" charset="-122"/>
                <a:cs typeface="STZhongsong" charset="-122"/>
              </a:rPr>
              <a:t>最后，完成课后作业（手机</a:t>
            </a:r>
            <a:r>
              <a:rPr kumimoji="1" lang="zh-CN" altLang="en-US" sz="2400">
                <a:latin typeface="STZhongsong" charset="-122"/>
                <a:ea typeface="STZhongsong" charset="-122"/>
                <a:cs typeface="STZhongsong" charset="-122"/>
              </a:rPr>
              <a:t>都是</a:t>
            </a:r>
            <a:r>
              <a:rPr kumimoji="1" lang="zh-CN" altLang="en-US" sz="2400">
                <a:latin typeface="STZhongsong" charset="-122"/>
                <a:ea typeface="STZhongsong" charset="-122"/>
                <a:cs typeface="STZhongsong" charset="-122"/>
              </a:rPr>
              <a:t>点击屏幕右上角三个点</a:t>
            </a:r>
            <a:r>
              <a:rPr kumimoji="1" lang="zh-CN" altLang="en-US" sz="2400">
                <a:latin typeface="STZhongsong" charset="-122"/>
                <a:ea typeface="STZhongsong" charset="-122"/>
                <a:cs typeface="STZhongsong" charset="-122"/>
              </a:rPr>
              <a:t>）。</a:t>
            </a:r>
            <a:endParaRPr kumimoji="1" lang="en-US" altLang="zh-CN" sz="2400">
              <a:latin typeface="STZhongsong" charset="-122"/>
              <a:ea typeface="STZhongsong" charset="-122"/>
              <a:cs typeface="STZhongsong" charset="-122"/>
            </a:endParaRPr>
          </a:p>
          <a:p>
            <a:pPr>
              <a:lnSpc>
                <a:spcPct val="150000"/>
              </a:lnSpc>
            </a:pPr>
            <a:r>
              <a:rPr kumimoji="1" lang="zh-CN" altLang="en-US" sz="2400">
                <a:latin typeface="STZhongsong" charset="-122"/>
                <a:ea typeface="STZhongsong" charset="-122"/>
                <a:cs typeface="STZhongsong" charset="-122"/>
              </a:rPr>
              <a:t>注：今天内容需要听</a:t>
            </a:r>
            <a:r>
              <a:rPr kumimoji="1" lang="en-US" altLang="zh-CN" sz="2400">
                <a:latin typeface="STZhongsong" charset="-122"/>
                <a:ea typeface="STZhongsong" charset="-122"/>
                <a:cs typeface="STZhongsong" charset="-122"/>
              </a:rPr>
              <a:t>2</a:t>
            </a:r>
            <a:r>
              <a:rPr kumimoji="1" lang="zh-CN" altLang="en-US" sz="2400">
                <a:latin typeface="STZhongsong" charset="-122"/>
                <a:ea typeface="STZhongsong" charset="-122"/>
                <a:cs typeface="STZhongsong" charset="-122"/>
              </a:rPr>
              <a:t>遍及以上重播，掌握。</a:t>
            </a:r>
            <a:endParaRPr kumimoji="1" lang="zh-CN" altLang="en-US" sz="2400">
              <a:latin typeface="STZhongsong" charset="-122"/>
              <a:ea typeface="STZhongsong" charset="-122"/>
              <a:cs typeface="STZhongsong" charset="-122"/>
            </a:endParaRPr>
          </a:p>
        </p:txBody>
      </p:sp>
      <p:pic>
        <p:nvPicPr>
          <p:cNvPr id="208898" name="图片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339850" y="3061018"/>
            <a:ext cx="7048500" cy="139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50165" y="1138555"/>
            <a:ext cx="8340725" cy="3609340"/>
          </a:xfrm>
          <a:prstGeom prst="rect">
            <a:avLst/>
          </a:prstGeom>
        </p:spPr>
      </p:pic>
      <p:pic>
        <p:nvPicPr>
          <p:cNvPr id="3" name="图片 2"/>
          <p:cNvPicPr>
            <a:picLocks noChangeAspect="1"/>
          </p:cNvPicPr>
          <p:nvPr/>
        </p:nvPicPr>
        <p:blipFill>
          <a:blip r:embed="rId2"/>
          <a:stretch>
            <a:fillRect/>
          </a:stretch>
        </p:blipFill>
        <p:spPr>
          <a:xfrm>
            <a:off x="1" y="0"/>
            <a:ext cx="3566518" cy="699542"/>
          </a:xfrm>
          <a:prstGeom prst="rect">
            <a:avLst/>
          </a:prstGeom>
        </p:spPr>
      </p:pic>
      <p:sp>
        <p:nvSpPr>
          <p:cNvPr id="5" name="文本框 4"/>
          <p:cNvSpPr txBox="1"/>
          <p:nvPr/>
        </p:nvSpPr>
        <p:spPr>
          <a:xfrm>
            <a:off x="179512" y="1779662"/>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2" name="云形标注 1"/>
          <p:cNvSpPr/>
          <p:nvPr/>
        </p:nvSpPr>
        <p:spPr>
          <a:xfrm>
            <a:off x="6464935" y="0"/>
            <a:ext cx="2413635" cy="1138555"/>
          </a:xfrm>
          <a:prstGeom prst="cloudCallout">
            <a:avLst>
              <a:gd name="adj1" fmla="val -50315"/>
              <a:gd name="adj2" fmla="val 51450"/>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latin typeface="微软雅黑" panose="020B0503020204020204" charset="-122"/>
                <a:ea typeface="微软雅黑" panose="020B0503020204020204" charset="-122"/>
                <a:cs typeface="微软雅黑" panose="020B0503020204020204" charset="-122"/>
              </a:rPr>
              <a:t>词法手段</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a:p>
            <a:pPr algn="ctr"/>
            <a:r>
              <a:rPr kumimoji="1" lang="zh-CN" altLang="en-US" sz="2400" dirty="0" smtClean="0">
                <a:latin typeface="微软雅黑" panose="020B0503020204020204" charset="-122"/>
                <a:ea typeface="微软雅黑" panose="020B0503020204020204" charset="-122"/>
                <a:cs typeface="微软雅黑" panose="020B0503020204020204" charset="-122"/>
              </a:rPr>
              <a:t>句法手段</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1347614"/>
            <a:ext cx="9144000" cy="3028041"/>
          </a:xfrm>
          <a:prstGeom prst="rect">
            <a:avLst/>
          </a:prstGeom>
        </p:spPr>
      </p:pic>
      <p:pic>
        <p:nvPicPr>
          <p:cNvPr id="3" name="图片 2"/>
          <p:cNvPicPr>
            <a:picLocks noChangeAspect="1"/>
          </p:cNvPicPr>
          <p:nvPr/>
        </p:nvPicPr>
        <p:blipFill>
          <a:blip r:embed="rId2"/>
          <a:stretch>
            <a:fillRect/>
          </a:stretch>
        </p:blipFill>
        <p:spPr>
          <a:xfrm>
            <a:off x="1" y="0"/>
            <a:ext cx="3566518" cy="699542"/>
          </a:xfrm>
          <a:prstGeom prst="rect">
            <a:avLst/>
          </a:prstGeom>
        </p:spPr>
      </p:pic>
      <p:sp>
        <p:nvSpPr>
          <p:cNvPr id="5" name="文本框 4"/>
          <p:cNvSpPr txBox="1"/>
          <p:nvPr/>
        </p:nvSpPr>
        <p:spPr>
          <a:xfrm>
            <a:off x="7110537" y="1347227"/>
            <a:ext cx="1791970" cy="368300"/>
          </a:xfrm>
          <a:prstGeom prst="rect">
            <a:avLst/>
          </a:prstGeom>
          <a:noFill/>
        </p:spPr>
        <p:txBody>
          <a:bodyPr wrap="none" rtlCol="0">
            <a:spAutoFit/>
          </a:bodyPr>
          <a:lstStyle/>
          <a:p>
            <a:r>
              <a:rPr kumimoji="1" lang="zh-CN" altLang="en-US" b="1" smtClean="0">
                <a:solidFill>
                  <a:srgbClr val="C00000"/>
                </a:solidFill>
              </a:rPr>
              <a:t>［只考</a:t>
            </a:r>
            <a:r>
              <a:rPr kumimoji="1" lang="zh-CN" altLang="en-US" b="1" smtClean="0">
                <a:solidFill>
                  <a:srgbClr val="C00000"/>
                </a:solidFill>
              </a:rPr>
              <a:t>选择题］</a:t>
            </a:r>
            <a:endParaRPr kumimoji="1" lang="zh-CN" altLang="en-US" b="1">
              <a:solidFill>
                <a:srgbClr val="C00000"/>
              </a:solidFill>
            </a:endParaRPr>
          </a:p>
        </p:txBody>
      </p:sp>
      <p:sp>
        <p:nvSpPr>
          <p:cNvPr id="2" name="云形标注 1"/>
          <p:cNvSpPr/>
          <p:nvPr/>
        </p:nvSpPr>
        <p:spPr>
          <a:xfrm>
            <a:off x="6261100" y="209550"/>
            <a:ext cx="2188210" cy="1137920"/>
          </a:xfrm>
          <a:prstGeom prst="cloudCallout">
            <a:avLst>
              <a:gd name="adj1" fmla="val -33459"/>
              <a:gd name="adj2" fmla="val 83091"/>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性 数 格</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时 体 态</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3566518" cy="699542"/>
          </a:xfrm>
          <a:prstGeom prst="rect">
            <a:avLst/>
          </a:prstGeom>
        </p:spPr>
      </p:pic>
      <p:sp>
        <p:nvSpPr>
          <p:cNvPr id="5" name="文本框 4"/>
          <p:cNvSpPr txBox="1"/>
          <p:nvPr/>
        </p:nvSpPr>
        <p:spPr>
          <a:xfrm>
            <a:off x="179512" y="1779662"/>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pic>
        <p:nvPicPr>
          <p:cNvPr id="7" name="图片 6"/>
          <p:cNvPicPr>
            <a:picLocks noChangeAspect="1"/>
          </p:cNvPicPr>
          <p:nvPr/>
        </p:nvPicPr>
        <p:blipFill>
          <a:blip r:embed="rId2"/>
          <a:stretch>
            <a:fillRect/>
          </a:stretch>
        </p:blipFill>
        <p:spPr>
          <a:xfrm>
            <a:off x="1" y="2130068"/>
            <a:ext cx="9144000" cy="2071002"/>
          </a:xfrm>
          <a:prstGeom prst="rect">
            <a:avLst/>
          </a:prstGeom>
        </p:spPr>
      </p:pic>
      <p:sp>
        <p:nvSpPr>
          <p:cNvPr id="4" name="云形标注 3"/>
          <p:cNvSpPr/>
          <p:nvPr/>
        </p:nvSpPr>
        <p:spPr>
          <a:xfrm>
            <a:off x="5334635" y="793750"/>
            <a:ext cx="3561080" cy="1054735"/>
          </a:xfrm>
          <a:prstGeom prst="cloudCallout">
            <a:avLst>
              <a:gd name="adj1" fmla="val -24358"/>
              <a:gd name="adj2" fmla="val 10141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latin typeface="微软雅黑" panose="020B0503020204020204" charset="-122"/>
                <a:ea typeface="微软雅黑" panose="020B0503020204020204" charset="-122"/>
                <a:cs typeface="微软雅黑" panose="020B0503020204020204" charset="-122"/>
              </a:rPr>
              <a:t>划分词类的标准</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1619250"/>
            <a:ext cx="7822565" cy="3413760"/>
          </a:xfrm>
          <a:prstGeom prst="rect">
            <a:avLst/>
          </a:prstGeom>
        </p:spPr>
      </p:pic>
      <p:pic>
        <p:nvPicPr>
          <p:cNvPr id="3" name="图片 2"/>
          <p:cNvPicPr>
            <a:picLocks noChangeAspect="1"/>
          </p:cNvPicPr>
          <p:nvPr/>
        </p:nvPicPr>
        <p:blipFill>
          <a:blip r:embed="rId2"/>
          <a:stretch>
            <a:fillRect/>
          </a:stretch>
        </p:blipFill>
        <p:spPr>
          <a:xfrm>
            <a:off x="1" y="0"/>
            <a:ext cx="3566518" cy="699542"/>
          </a:xfrm>
          <a:prstGeom prst="rect">
            <a:avLst/>
          </a:prstGeom>
        </p:spPr>
      </p:pic>
      <p:sp>
        <p:nvSpPr>
          <p:cNvPr id="5" name="文本框 4"/>
          <p:cNvSpPr txBox="1"/>
          <p:nvPr/>
        </p:nvSpPr>
        <p:spPr>
          <a:xfrm>
            <a:off x="179512" y="1779662"/>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6" name="云形标注 5"/>
          <p:cNvSpPr/>
          <p:nvPr/>
        </p:nvSpPr>
        <p:spPr>
          <a:xfrm>
            <a:off x="5410200" y="219075"/>
            <a:ext cx="3166110" cy="1056640"/>
          </a:xfrm>
          <a:prstGeom prst="cloudCallout">
            <a:avLst>
              <a:gd name="adj1" fmla="val -29843"/>
              <a:gd name="adj2" fmla="val 7752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latin typeface="微软雅黑" panose="020B0503020204020204" charset="-122"/>
                <a:ea typeface="微软雅黑" panose="020B0503020204020204" charset="-122"/>
                <a:cs typeface="微软雅黑" panose="020B0503020204020204" charset="-122"/>
              </a:rPr>
              <a:t>五大基本词组</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0" y="699770"/>
            <a:ext cx="7385050" cy="4149725"/>
          </a:xfrm>
          <a:prstGeom prst="rect">
            <a:avLst/>
          </a:prstGeom>
        </p:spPr>
      </p:pic>
      <p:pic>
        <p:nvPicPr>
          <p:cNvPr id="3" name="图片 2"/>
          <p:cNvPicPr>
            <a:picLocks noChangeAspect="1"/>
          </p:cNvPicPr>
          <p:nvPr/>
        </p:nvPicPr>
        <p:blipFill>
          <a:blip r:embed="rId2"/>
          <a:stretch>
            <a:fillRect/>
          </a:stretch>
        </p:blipFill>
        <p:spPr>
          <a:xfrm>
            <a:off x="1" y="0"/>
            <a:ext cx="3566518" cy="699542"/>
          </a:xfrm>
          <a:prstGeom prst="rect">
            <a:avLst/>
          </a:prstGeom>
        </p:spPr>
      </p:pic>
      <p:sp>
        <p:nvSpPr>
          <p:cNvPr id="5" name="文本框 4"/>
          <p:cNvSpPr txBox="1"/>
          <p:nvPr/>
        </p:nvSpPr>
        <p:spPr>
          <a:xfrm>
            <a:off x="179512" y="1779662"/>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4" name="云形标注 3"/>
          <p:cNvSpPr/>
          <p:nvPr/>
        </p:nvSpPr>
        <p:spPr>
          <a:xfrm>
            <a:off x="5410200" y="0"/>
            <a:ext cx="3166110" cy="1275715"/>
          </a:xfrm>
          <a:prstGeom prst="cloudCallout">
            <a:avLst>
              <a:gd name="adj1" fmla="val -29843"/>
              <a:gd name="adj2" fmla="val 7752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000" dirty="0" smtClean="0">
                <a:latin typeface="微软雅黑" panose="020B0503020204020204" charset="-122"/>
                <a:ea typeface="微软雅黑" panose="020B0503020204020204" charset="-122"/>
                <a:cs typeface="微软雅黑" panose="020B0503020204020204" charset="-122"/>
              </a:rPr>
              <a:t>主谓句</a:t>
            </a:r>
            <a:endParaRPr kumimoji="1" lang="zh-CN" altLang="en-US" sz="2000" dirty="0" smtClean="0">
              <a:latin typeface="微软雅黑" panose="020B0503020204020204" charset="-122"/>
              <a:ea typeface="微软雅黑" panose="020B0503020204020204" charset="-122"/>
              <a:cs typeface="微软雅黑" panose="020B0503020204020204" charset="-122"/>
            </a:endParaRPr>
          </a:p>
          <a:p>
            <a:pPr algn="ctr"/>
            <a:r>
              <a:rPr kumimoji="1" lang="zh-CN" altLang="en-US" sz="2000" dirty="0" smtClean="0">
                <a:latin typeface="微软雅黑" panose="020B0503020204020204" charset="-122"/>
                <a:ea typeface="微软雅黑" panose="020B0503020204020204" charset="-122"/>
                <a:cs typeface="微软雅黑" panose="020B0503020204020204" charset="-122"/>
                <a:sym typeface="+mn-ea"/>
              </a:rPr>
              <a:t>不完全主谓句</a:t>
            </a:r>
            <a:endParaRPr kumimoji="1" lang="zh-CN" altLang="en-US" sz="2000" dirty="0" smtClean="0">
              <a:latin typeface="微软雅黑" panose="020B0503020204020204" charset="-122"/>
              <a:ea typeface="微软雅黑" panose="020B0503020204020204" charset="-122"/>
              <a:cs typeface="微软雅黑" panose="020B0503020204020204" charset="-122"/>
            </a:endParaRPr>
          </a:p>
          <a:p>
            <a:pPr algn="ctr"/>
            <a:r>
              <a:rPr kumimoji="1" lang="zh-CN" altLang="en-US" sz="2000" dirty="0" smtClean="0">
                <a:latin typeface="微软雅黑" panose="020B0503020204020204" charset="-122"/>
                <a:ea typeface="微软雅黑" panose="020B0503020204020204" charset="-122"/>
                <a:cs typeface="微软雅黑" panose="020B0503020204020204" charset="-122"/>
              </a:rPr>
              <a:t>非主谓句</a:t>
            </a:r>
            <a:endParaRPr kumimoji="1" lang="zh-CN" altLang="en-US" sz="20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13569" y="987574"/>
            <a:ext cx="9144000" cy="3527461"/>
          </a:xfrm>
          <a:prstGeom prst="rect">
            <a:avLst/>
          </a:prstGeom>
        </p:spPr>
      </p:pic>
      <p:pic>
        <p:nvPicPr>
          <p:cNvPr id="3" name="图片 2"/>
          <p:cNvPicPr>
            <a:picLocks noChangeAspect="1"/>
          </p:cNvPicPr>
          <p:nvPr/>
        </p:nvPicPr>
        <p:blipFill>
          <a:blip r:embed="rId2"/>
          <a:stretch>
            <a:fillRect/>
          </a:stretch>
        </p:blipFill>
        <p:spPr>
          <a:xfrm>
            <a:off x="1" y="0"/>
            <a:ext cx="3566518" cy="699542"/>
          </a:xfrm>
          <a:prstGeom prst="rect">
            <a:avLst/>
          </a:prstGeom>
        </p:spPr>
      </p:pic>
      <p:sp>
        <p:nvSpPr>
          <p:cNvPr id="5" name="文本框 4"/>
          <p:cNvSpPr txBox="1"/>
          <p:nvPr/>
        </p:nvSpPr>
        <p:spPr>
          <a:xfrm>
            <a:off x="-36512" y="1779662"/>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6" name="椭圆 5"/>
          <p:cNvSpPr/>
          <p:nvPr/>
        </p:nvSpPr>
        <p:spPr>
          <a:xfrm>
            <a:off x="3203848" y="3075806"/>
            <a:ext cx="1080120" cy="43204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云形标注 7"/>
          <p:cNvSpPr/>
          <p:nvPr/>
        </p:nvSpPr>
        <p:spPr>
          <a:xfrm>
            <a:off x="5410200" y="208915"/>
            <a:ext cx="2352675" cy="1066800"/>
          </a:xfrm>
          <a:prstGeom prst="cloudCallout">
            <a:avLst>
              <a:gd name="adj1" fmla="val -37314"/>
              <a:gd name="adj2" fmla="val 113571"/>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000" dirty="0" smtClean="0">
                <a:latin typeface="微软雅黑" panose="020B0503020204020204" charset="-122"/>
                <a:ea typeface="微软雅黑" panose="020B0503020204020204" charset="-122"/>
                <a:cs typeface="微软雅黑" panose="020B0503020204020204" charset="-122"/>
              </a:rPr>
              <a:t>没啥重要的</a:t>
            </a:r>
            <a:endParaRPr kumimoji="1" lang="zh-CN" altLang="en-US" sz="20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stretch>
            <a:fillRect/>
          </a:stretch>
        </p:blipFill>
        <p:spPr>
          <a:xfrm>
            <a:off x="0" y="30700"/>
            <a:ext cx="9144000" cy="5082099"/>
          </a:xfrm>
          <a:prstGeom prst="rect">
            <a:avLst/>
          </a:prstGeom>
        </p:spPr>
      </p:pic>
      <p:pic>
        <p:nvPicPr>
          <p:cNvPr id="3" name="图片 2"/>
          <p:cNvPicPr>
            <a:picLocks noChangeAspect="1"/>
          </p:cNvPicPr>
          <p:nvPr/>
        </p:nvPicPr>
        <p:blipFill>
          <a:blip r:embed="rId2"/>
          <a:stretch>
            <a:fillRect/>
          </a:stretch>
        </p:blipFill>
        <p:spPr>
          <a:xfrm>
            <a:off x="1" y="0"/>
            <a:ext cx="3566518" cy="699542"/>
          </a:xfrm>
          <a:prstGeom prst="rect">
            <a:avLst/>
          </a:prstGeom>
        </p:spPr>
      </p:pic>
      <p:sp>
        <p:nvSpPr>
          <p:cNvPr id="5" name="文本框 4"/>
          <p:cNvSpPr txBox="1"/>
          <p:nvPr/>
        </p:nvSpPr>
        <p:spPr>
          <a:xfrm>
            <a:off x="-36512" y="1779662"/>
            <a:ext cx="1338828" cy="369332"/>
          </a:xfrm>
          <a:prstGeom prst="rect">
            <a:avLst/>
          </a:prstGeom>
          <a:noFill/>
        </p:spPr>
        <p:txBody>
          <a:bodyPr wrap="none" rtlCol="0">
            <a:spAutoFit/>
          </a:bodyPr>
          <a:lstStyle/>
          <a:p>
            <a:r>
              <a:rPr kumimoji="1" lang="zh-CN" altLang="en-US" b="1" dirty="0" smtClean="0">
                <a:solidFill>
                  <a:srgbClr val="C00000"/>
                </a:solidFill>
              </a:rPr>
              <a:t>［选择题］</a:t>
            </a:r>
            <a:endParaRPr kumimoji="1" lang="en-US" altLang="zh-CN" b="1" dirty="0" smtClean="0">
              <a:solidFill>
                <a:srgbClr val="C00000"/>
              </a:solidFill>
            </a:endParaRPr>
          </a:p>
        </p:txBody>
      </p:sp>
      <p:sp>
        <p:nvSpPr>
          <p:cNvPr id="7" name="文本框 6"/>
          <p:cNvSpPr txBox="1"/>
          <p:nvPr/>
        </p:nvSpPr>
        <p:spPr>
          <a:xfrm>
            <a:off x="7870184" y="3939902"/>
            <a:ext cx="1338828" cy="369332"/>
          </a:xfrm>
          <a:prstGeom prst="rect">
            <a:avLst/>
          </a:prstGeom>
          <a:noFill/>
        </p:spPr>
        <p:txBody>
          <a:bodyPr wrap="none" rtlCol="0">
            <a:spAutoFit/>
          </a:bodyPr>
          <a:lstStyle/>
          <a:p>
            <a:r>
              <a:rPr kumimoji="1" lang="zh-CN" altLang="en-US" b="1" smtClean="0">
                <a:solidFill>
                  <a:srgbClr val="C00000"/>
                </a:solidFill>
              </a:rPr>
              <a:t>［出题多］</a:t>
            </a:r>
            <a:endParaRPr kumimoji="1" lang="zh-CN" altLang="en-US" b="1">
              <a:solidFill>
                <a:srgbClr val="C00000"/>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图片 1" descr="幻灯片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 y="10340"/>
            <a:ext cx="9144000" cy="5144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0" name="圆角矩形 3073"/>
          <p:cNvSpPr>
            <a:spLocks noChangeArrowheads="1"/>
          </p:cNvSpPr>
          <p:nvPr/>
        </p:nvSpPr>
        <p:spPr bwMode="auto">
          <a:xfrm>
            <a:off x="2420445" y="1023044"/>
            <a:ext cx="8041170" cy="1559378"/>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round/>
              </a14:hiddenLine>
            </a:ext>
          </a:extLst>
        </p:spPr>
        <p:txBody>
          <a:bodyPr wrap="none" anchor="ctr"/>
          <a:lstStyle/>
          <a:p>
            <a:pPr algn="ctr">
              <a:lnSpc>
                <a:spcPct val="150000"/>
              </a:lnSpc>
              <a:spcBef>
                <a:spcPct val="0"/>
              </a:spcBef>
            </a:pPr>
            <a:r>
              <a:rPr lang="zh-CN" altLang="en-US" sz="2990" b="1" dirty="0">
                <a:ea typeface="黑体" panose="02010609060101010101" pitchFamily="49" charset="-122"/>
              </a:rPr>
              <a:t>不管　有没有听精讲课</a:t>
            </a:r>
            <a:endParaRPr lang="zh-CN" altLang="en-US" sz="2990" b="1" dirty="0">
              <a:ea typeface="黑体" panose="02010609060101010101" pitchFamily="49" charset="-122"/>
            </a:endParaRPr>
          </a:p>
          <a:p>
            <a:pPr algn="ctr">
              <a:lnSpc>
                <a:spcPct val="150000"/>
              </a:lnSpc>
              <a:spcBef>
                <a:spcPct val="0"/>
              </a:spcBef>
            </a:pPr>
            <a:r>
              <a:rPr lang="zh-CN" altLang="en-US" sz="2765" b="1" dirty="0">
                <a:ea typeface="黑体" panose="02010609060101010101" pitchFamily="49" charset="-122"/>
              </a:rPr>
              <a:t>都要保证串讲三节课听</a:t>
            </a:r>
            <a:r>
              <a:rPr lang="en-US" altLang="zh-CN" sz="2765" b="1" dirty="0">
                <a:ea typeface="黑体" panose="02010609060101010101" pitchFamily="49" charset="-122"/>
              </a:rPr>
              <a:t>3</a:t>
            </a:r>
            <a:r>
              <a:rPr lang="zh-CN" altLang="en-US" sz="2765" b="1" dirty="0">
                <a:ea typeface="黑体" panose="02010609060101010101" pitchFamily="49" charset="-122"/>
              </a:rPr>
              <a:t>遍及以上！</a:t>
            </a:r>
            <a:endParaRPr lang="en-US" altLang="zh-CN" sz="2765" b="1" dirty="0">
              <a:ea typeface="黑体" panose="02010609060101010101" pitchFamily="49" charset="-122"/>
            </a:endParaRPr>
          </a:p>
          <a:p>
            <a:pPr algn="ctr">
              <a:lnSpc>
                <a:spcPct val="150000"/>
              </a:lnSpc>
              <a:spcBef>
                <a:spcPct val="0"/>
              </a:spcBef>
            </a:pPr>
            <a:r>
              <a:rPr lang="zh-CN" altLang="en-US" sz="2765" b="1" dirty="0">
                <a:ea typeface="黑体" panose="02010609060101010101" pitchFamily="49" charset="-122"/>
              </a:rPr>
              <a:t>掌握</a:t>
            </a:r>
            <a:r>
              <a:rPr lang="zh-CN" altLang="en-US" sz="2765" b="1" dirty="0" smtClean="0">
                <a:ea typeface="黑体" panose="02010609060101010101" pitchFamily="49" charset="-122"/>
              </a:rPr>
              <a:t>答题思路和技巧</a:t>
            </a:r>
            <a:r>
              <a:rPr lang="en-US" altLang="zh-CN" sz="2765" b="1" dirty="0">
                <a:ea typeface="黑体" panose="02010609060101010101" pitchFamily="49" charset="-122"/>
              </a:rPr>
              <a:t>——</a:t>
            </a:r>
            <a:r>
              <a:rPr lang="zh-CN" altLang="en-US" sz="2765" b="1" dirty="0">
                <a:ea typeface="黑体" panose="02010609060101010101" pitchFamily="49" charset="-122"/>
              </a:rPr>
              <a:t>主观题</a:t>
            </a:r>
            <a:endParaRPr lang="zh-CN" altLang="en-US" sz="2765" b="1" dirty="0">
              <a:ea typeface="黑体" panose="02010609060101010101" pitchFamily="49" charset="-122"/>
            </a:endParaRPr>
          </a:p>
        </p:txBody>
      </p:sp>
      <p:pic>
        <p:nvPicPr>
          <p:cNvPr id="2" name="图片 1"/>
          <p:cNvPicPr>
            <a:picLocks noChangeAspect="1"/>
          </p:cNvPicPr>
          <p:nvPr/>
        </p:nvPicPr>
        <p:blipFill>
          <a:blip r:embed="rId2"/>
          <a:stretch>
            <a:fillRect/>
          </a:stretch>
        </p:blipFill>
        <p:spPr>
          <a:xfrm>
            <a:off x="6441029" y="175170"/>
            <a:ext cx="1465882" cy="341522"/>
          </a:xfrm>
          <a:prstGeom prst="rect">
            <a:avLst/>
          </a:prstGeom>
        </p:spPr>
      </p:pic>
      <p:sp>
        <p:nvSpPr>
          <p:cNvPr id="3" name="文本框 2"/>
          <p:cNvSpPr txBox="1"/>
          <p:nvPr/>
        </p:nvSpPr>
        <p:spPr>
          <a:xfrm>
            <a:off x="6530237" y="171835"/>
            <a:ext cx="1040130" cy="299085"/>
          </a:xfrm>
          <a:prstGeom prst="rect">
            <a:avLst/>
          </a:prstGeom>
          <a:noFill/>
        </p:spPr>
        <p:txBody>
          <a:bodyPr wrap="none" rtlCol="0">
            <a:spAutoFit/>
          </a:bodyPr>
          <a:lstStyle/>
          <a:p>
            <a:r>
              <a:rPr kumimoji="1" lang="zh-CN" altLang="en-US" sz="1345">
                <a:latin typeface="Lantinghei SC Demibold" charset="-122"/>
                <a:ea typeface="Lantinghei SC Demibold" charset="-122"/>
                <a:cs typeface="Lantinghei SC Demibold" charset="-122"/>
              </a:rPr>
              <a:t>语言学概论</a:t>
            </a:r>
            <a:endParaRPr kumimoji="1" lang="zh-CN" altLang="en-US" sz="1345">
              <a:latin typeface="Lantinghei SC Demibold" charset="-122"/>
              <a:ea typeface="Lantinghei SC Demibold" charset="-122"/>
              <a:cs typeface="Lantinghei SC Demibold" charset="-122"/>
            </a:endParaRPr>
          </a:p>
        </p:txBody>
      </p:sp>
      <p:sp>
        <p:nvSpPr>
          <p:cNvPr id="4" name="文本框 3"/>
          <p:cNvSpPr txBox="1"/>
          <p:nvPr/>
        </p:nvSpPr>
        <p:spPr>
          <a:xfrm>
            <a:off x="4534296" y="3145004"/>
            <a:ext cx="4869180" cy="922020"/>
          </a:xfrm>
          <a:prstGeom prst="rect">
            <a:avLst/>
          </a:prstGeom>
          <a:noFill/>
        </p:spPr>
        <p:txBody>
          <a:bodyPr wrap="none" rtlCol="0" anchor="t">
            <a:spAutoFit/>
          </a:bodyPr>
          <a:lstStyle/>
          <a:p>
            <a:pPr fontAlgn="auto">
              <a:lnSpc>
                <a:spcPct val="150000"/>
              </a:lnSpc>
            </a:pPr>
            <a:r>
              <a:rPr kumimoji="1" lang="zh-CN" altLang="en-US" sz="1800" dirty="0" smtClean="0">
                <a:solidFill>
                  <a:srgbClr val="C00000"/>
                </a:solidFill>
                <a:latin typeface="楷体" panose="02010609060101010101" charset="-122"/>
                <a:ea typeface="楷体" panose="02010609060101010101" charset="-122"/>
                <a:cs typeface="楷体" panose="02010609060101010101" charset="-122"/>
                <a:sym typeface="+mn-ea"/>
              </a:rPr>
              <a:t>出勤直播</a:t>
            </a:r>
            <a:r>
              <a:rPr kumimoji="1" lang="en-US" altLang="zh-CN" sz="1800" dirty="0" smtClean="0">
                <a:solidFill>
                  <a:srgbClr val="C00000"/>
                </a:solidFill>
                <a:latin typeface="楷体" panose="02010609060101010101" charset="-122"/>
                <a:ea typeface="楷体" panose="02010609060101010101" charset="-122"/>
                <a:cs typeface="楷体" panose="02010609060101010101" charset="-122"/>
                <a:sym typeface="+mn-ea"/>
              </a:rPr>
              <a:t>2</a:t>
            </a:r>
            <a:r>
              <a:rPr kumimoji="1" lang="zh-CN" altLang="en-US" sz="1800" dirty="0" smtClean="0">
                <a:solidFill>
                  <a:srgbClr val="C00000"/>
                </a:solidFill>
                <a:latin typeface="楷体" panose="02010609060101010101" charset="-122"/>
                <a:ea typeface="楷体" panose="02010609060101010101" charset="-122"/>
                <a:cs typeface="楷体" panose="02010609060101010101" charset="-122"/>
                <a:sym typeface="+mn-ea"/>
              </a:rPr>
              <a:t>小时，享受终极预测</a:t>
            </a:r>
            <a:r>
              <a:rPr kumimoji="1" lang="en-US" altLang="zh-CN" sz="1800" dirty="0" smtClean="0">
                <a:solidFill>
                  <a:srgbClr val="C00000"/>
                </a:solidFill>
                <a:latin typeface="楷体" panose="02010609060101010101" charset="-122"/>
                <a:ea typeface="楷体" panose="02010609060101010101" charset="-122"/>
                <a:cs typeface="楷体" panose="02010609060101010101" charset="-122"/>
                <a:sym typeface="+mn-ea"/>
              </a:rPr>
              <a:t>30</a:t>
            </a:r>
            <a:r>
              <a:rPr kumimoji="1" lang="zh-CN" altLang="en-US" sz="1800" dirty="0" smtClean="0">
                <a:solidFill>
                  <a:srgbClr val="C00000"/>
                </a:solidFill>
                <a:latin typeface="楷体" panose="02010609060101010101" charset="-122"/>
                <a:ea typeface="楷体" panose="02010609060101010101" charset="-122"/>
                <a:cs typeface="楷体" panose="02010609060101010101" charset="-122"/>
                <a:sym typeface="+mn-ea"/>
              </a:rPr>
              <a:t>简答题！！！</a:t>
            </a:r>
            <a:endParaRPr kumimoji="1" lang="en-US" altLang="zh-CN" sz="1800" dirty="0" smtClean="0">
              <a:solidFill>
                <a:srgbClr val="C00000"/>
              </a:solidFill>
              <a:latin typeface="楷体" panose="02010609060101010101" charset="-122"/>
              <a:ea typeface="楷体" panose="02010609060101010101" charset="-122"/>
              <a:cs typeface="楷体" panose="02010609060101010101" charset="-122"/>
              <a:sym typeface="+mn-ea"/>
            </a:endParaRPr>
          </a:p>
          <a:p>
            <a:pPr fontAlgn="auto">
              <a:lnSpc>
                <a:spcPct val="150000"/>
              </a:lnSpc>
            </a:pPr>
            <a:r>
              <a:rPr kumimoji="1" lang="zh-CN" altLang="en-US" sz="1800" dirty="0" smtClean="0">
                <a:solidFill>
                  <a:srgbClr val="C00000"/>
                </a:solidFill>
                <a:latin typeface="楷体" panose="02010609060101010101" charset="-122"/>
                <a:ea typeface="楷体" panose="02010609060101010101" charset="-122"/>
                <a:cs typeface="楷体" panose="02010609060101010101" charset="-122"/>
                <a:sym typeface="+mn-ea"/>
              </a:rPr>
              <a:t>（还有老师亲手做的串讲</a:t>
            </a:r>
            <a:r>
              <a:rPr kumimoji="1" lang="en-US" altLang="zh-CN" sz="1800" dirty="0" smtClean="0">
                <a:solidFill>
                  <a:srgbClr val="C00000"/>
                </a:solidFill>
                <a:latin typeface="楷体" panose="02010609060101010101" charset="-122"/>
                <a:ea typeface="楷体" panose="02010609060101010101" charset="-122"/>
                <a:cs typeface="楷体" panose="02010609060101010101" charset="-122"/>
                <a:sym typeface="+mn-ea"/>
              </a:rPr>
              <a:t>123</a:t>
            </a:r>
            <a:r>
              <a:rPr kumimoji="1" lang="zh-CN" altLang="en-US" sz="1800" dirty="0" smtClean="0">
                <a:solidFill>
                  <a:srgbClr val="C00000"/>
                </a:solidFill>
                <a:latin typeface="楷体" panose="02010609060101010101" charset="-122"/>
                <a:ea typeface="楷体" panose="02010609060101010101" charset="-122"/>
                <a:cs typeface="楷体" panose="02010609060101010101" charset="-122"/>
                <a:sym typeface="+mn-ea"/>
              </a:rPr>
              <a:t>必背文字题）</a:t>
            </a:r>
            <a:endParaRPr kumimoji="1" lang="zh-CN" altLang="en-US" sz="1800" dirty="0">
              <a:solidFill>
                <a:srgbClr val="C00000"/>
              </a:solidFill>
              <a:latin typeface="楷体" panose="02010609060101010101" charset="-122"/>
              <a:ea typeface="楷体" panose="02010609060101010101" charset="-122"/>
              <a:cs typeface="楷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childTnLst>
                                    <p:set>
                                      <p:cBhvr additive="base">
                                        <p:cTn id="6" dur="1" fill="hold">
                                          <p:stCondLst>
                                            <p:cond delay="0"/>
                                          </p:stCondLst>
                                        </p:cTn>
                                        <p:tgtEl>
                                          <p:spTgt spid="2050"/>
                                        </p:tgtEl>
                                        <p:attrNameLst>
                                          <p:attrName>style.visibility</p:attrName>
                                        </p:attrNameLst>
                                      </p:cBhvr>
                                      <p:to>
                                        <p:strVal val="visible"/>
                                      </p:to>
                                    </p:set>
                                    <p:animEffect transition="in" filter="randombar(horizontal)">
                                      <p:cBhvr additive="base">
                                        <p:cTn id="7" dur="500" fill="hold"/>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0"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369332"/>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p:txBody>
      </p:sp>
      <p:sp>
        <p:nvSpPr>
          <p:cNvPr id="2" name="文本框 1"/>
          <p:cNvSpPr txBox="1"/>
          <p:nvPr/>
        </p:nvSpPr>
        <p:spPr>
          <a:xfrm>
            <a:off x="2465151" y="1166"/>
            <a:ext cx="6571345" cy="4247317"/>
          </a:xfrm>
          <a:prstGeom prst="rect">
            <a:avLst/>
          </a:prstGeom>
          <a:noFill/>
        </p:spPr>
        <p:txBody>
          <a:bodyPr wrap="square" rtlCol="0">
            <a:spAutoFit/>
          </a:bodyPr>
          <a:lstStyle/>
          <a:p>
            <a:pPr>
              <a:lnSpc>
                <a:spcPct val="150000"/>
              </a:lnSpc>
            </a:pPr>
            <a:r>
              <a:rPr lang="en-US" altLang="zh-CN" sz="2000" b="1" dirty="0" smtClean="0">
                <a:latin typeface="微软雅黑" panose="020B0503020204020204" charset="-122"/>
                <a:ea typeface="微软雅黑" panose="020B0503020204020204" charset="-122"/>
                <a:cs typeface="微软雅黑" panose="020B0503020204020204" charset="-122"/>
              </a:rPr>
              <a:t>1</a:t>
            </a:r>
            <a:r>
              <a:rPr lang="zh-CN" altLang="en-US" sz="2000" b="1" dirty="0" smtClean="0">
                <a:latin typeface="微软雅黑" panose="020B0503020204020204" charset="-122"/>
                <a:ea typeface="微软雅黑" panose="020B0503020204020204" charset="-122"/>
                <a:cs typeface="微软雅黑" panose="020B0503020204020204" charset="-122"/>
              </a:rPr>
              <a:t>、</a:t>
            </a:r>
            <a:r>
              <a:rPr lang="zh-CN" altLang="zh-CN" sz="2000" b="1" dirty="0" smtClean="0">
                <a:latin typeface="微软雅黑" panose="020B0503020204020204" charset="-122"/>
                <a:ea typeface="微软雅黑" panose="020B0503020204020204" charset="-122"/>
                <a:cs typeface="微软雅黑" panose="020B0503020204020204" charset="-122"/>
              </a:rPr>
              <a:t>语法</a:t>
            </a:r>
            <a:r>
              <a:rPr lang="zh-CN" altLang="zh-CN" sz="2000" b="1" dirty="0">
                <a:latin typeface="微软雅黑" panose="020B0503020204020204" charset="-122"/>
                <a:ea typeface="微软雅黑" panose="020B0503020204020204" charset="-122"/>
                <a:cs typeface="微软雅黑" panose="020B0503020204020204" charset="-122"/>
              </a:rPr>
              <a:t>形式</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a:latin typeface="微软雅黑" panose="020B0503020204020204" charset="-122"/>
                <a:ea typeface="微软雅黑" panose="020B0503020204020204" charset="-122"/>
                <a:cs typeface="微软雅黑" panose="020B0503020204020204" charset="-122"/>
              </a:rPr>
              <a:t>答案</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a:t>
            </a:r>
            <a:r>
              <a:rPr lang="en-US" altLang="zh-CN" sz="2000" dirty="0">
                <a:latin typeface="微软雅黑" panose="020B0503020204020204" charset="-122"/>
                <a:ea typeface="微软雅黑" panose="020B0503020204020204" charset="-122"/>
                <a:cs typeface="微软雅黑" panose="020B0503020204020204" charset="-122"/>
              </a:rPr>
              <a:t>1</a:t>
            </a:r>
            <a:r>
              <a:rPr lang="zh-CN" altLang="zh-CN" sz="2000" dirty="0">
                <a:latin typeface="微软雅黑" panose="020B0503020204020204" charset="-122"/>
                <a:ea typeface="微软雅黑" panose="020B0503020204020204" charset="-122"/>
                <a:cs typeface="微软雅黑" panose="020B0503020204020204" charset="-122"/>
              </a:rPr>
              <a:t>）语法形式就是能</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体现语法意义</a:t>
            </a:r>
            <a:r>
              <a:rPr lang="zh-CN" altLang="zh-CN" sz="2000" dirty="0">
                <a:latin typeface="微软雅黑" panose="020B0503020204020204" charset="-122"/>
                <a:ea typeface="微软雅黑" panose="020B0503020204020204" charset="-122"/>
                <a:cs typeface="微软雅黑" panose="020B0503020204020204" charset="-122"/>
              </a:rPr>
              <a:t>的形式</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a:t>
            </a:r>
            <a:r>
              <a:rPr lang="en-US" altLang="zh-CN" sz="2000" dirty="0">
                <a:latin typeface="微软雅黑" panose="020B0503020204020204" charset="-122"/>
                <a:ea typeface="微软雅黑" panose="020B0503020204020204" charset="-122"/>
                <a:cs typeface="微软雅黑" panose="020B0503020204020204" charset="-122"/>
              </a:rPr>
              <a:t>2</a:t>
            </a:r>
            <a:r>
              <a:rPr lang="zh-CN" altLang="zh-CN" sz="2000" dirty="0">
                <a:latin typeface="微软雅黑" panose="020B0503020204020204" charset="-122"/>
                <a:ea typeface="微软雅黑" panose="020B0503020204020204" charset="-122"/>
                <a:cs typeface="微软雅黑" panose="020B0503020204020204" charset="-122"/>
              </a:rPr>
              <a:t>）表示某一类语法意义或有共同作用的形式，如</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词类形式、组合形式、虚词形式</a:t>
            </a:r>
            <a:r>
              <a:rPr lang="zh-CN" altLang="zh-CN" sz="2000" dirty="0">
                <a:latin typeface="微软雅黑" panose="020B0503020204020204" charset="-122"/>
                <a:ea typeface="微软雅黑" panose="020B0503020204020204" charset="-122"/>
                <a:cs typeface="微软雅黑" panose="020B0503020204020204" charset="-122"/>
              </a:rPr>
              <a:t>，就是语法形式</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a:t>
            </a:r>
            <a:r>
              <a:rPr lang="en-US" altLang="zh-CN" sz="2000" dirty="0">
                <a:latin typeface="微软雅黑" panose="020B0503020204020204" charset="-122"/>
                <a:ea typeface="微软雅黑" panose="020B0503020204020204" charset="-122"/>
                <a:cs typeface="微软雅黑" panose="020B0503020204020204" charset="-122"/>
              </a:rPr>
              <a:t>3</a:t>
            </a:r>
            <a:r>
              <a:rPr lang="zh-CN" altLang="zh-CN" sz="2000" dirty="0">
                <a:latin typeface="微软雅黑" panose="020B0503020204020204" charset="-122"/>
                <a:ea typeface="微软雅黑" panose="020B0503020204020204" charset="-122"/>
                <a:cs typeface="微软雅黑" panose="020B0503020204020204" charset="-122"/>
              </a:rPr>
              <a:t>）语法形式不是个别的语音形式和词语形式，但能产生某一类意义或有共同作用的语音表现形式或词形变化形式也是语法形式。</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50000"/>
              </a:lnSpc>
            </a:pPr>
            <a:endParaRPr kumimoji="1" lang="zh-CN" altLang="en-US"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369332"/>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p:txBody>
      </p:sp>
      <p:sp>
        <p:nvSpPr>
          <p:cNvPr id="2" name="文本框 1"/>
          <p:cNvSpPr txBox="1"/>
          <p:nvPr/>
        </p:nvSpPr>
        <p:spPr>
          <a:xfrm>
            <a:off x="2465151" y="1166"/>
            <a:ext cx="6571345" cy="3323987"/>
          </a:xfrm>
          <a:prstGeom prst="rect">
            <a:avLst/>
          </a:prstGeom>
          <a:noFill/>
        </p:spPr>
        <p:txBody>
          <a:bodyPr wrap="square" rtlCol="0">
            <a:spAutoFit/>
          </a:bodyPr>
          <a:lstStyle/>
          <a:p>
            <a:pPr>
              <a:lnSpc>
                <a:spcPct val="150000"/>
              </a:lnSpc>
            </a:pPr>
            <a:r>
              <a:rPr lang="en-US" altLang="zh-CN" sz="2000" b="1" dirty="0" smtClean="0">
                <a:latin typeface="微软雅黑" panose="020B0503020204020204" charset="-122"/>
                <a:ea typeface="微软雅黑" panose="020B0503020204020204" charset="-122"/>
                <a:cs typeface="微软雅黑" panose="020B0503020204020204" charset="-122"/>
              </a:rPr>
              <a:t>2</a:t>
            </a:r>
            <a:r>
              <a:rPr lang="zh-CN" altLang="en-US" sz="2000" b="1" dirty="0" smtClean="0">
                <a:latin typeface="微软雅黑" panose="020B0503020204020204" charset="-122"/>
                <a:ea typeface="微软雅黑" panose="020B0503020204020204" charset="-122"/>
                <a:cs typeface="微软雅黑" panose="020B0503020204020204" charset="-122"/>
              </a:rPr>
              <a:t>、</a:t>
            </a:r>
            <a:r>
              <a:rPr lang="zh-CN" altLang="zh-CN" sz="2000" b="1" dirty="0" smtClean="0">
                <a:latin typeface="微软雅黑" panose="020B0503020204020204" charset="-122"/>
                <a:ea typeface="微软雅黑" panose="020B0503020204020204" charset="-122"/>
                <a:cs typeface="微软雅黑" panose="020B0503020204020204" charset="-122"/>
              </a:rPr>
              <a:t>语法</a:t>
            </a:r>
            <a:r>
              <a:rPr lang="zh-CN" altLang="zh-CN" sz="2000" b="1" dirty="0">
                <a:latin typeface="微软雅黑" panose="020B0503020204020204" charset="-122"/>
                <a:ea typeface="微软雅黑" panose="020B0503020204020204" charset="-122"/>
                <a:cs typeface="微软雅黑" panose="020B0503020204020204" charset="-122"/>
              </a:rPr>
              <a:t>意义</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a:latin typeface="微软雅黑" panose="020B0503020204020204" charset="-122"/>
                <a:ea typeface="微软雅黑" panose="020B0503020204020204" charset="-122"/>
                <a:cs typeface="微软雅黑" panose="020B0503020204020204" charset="-122"/>
              </a:rPr>
              <a:t>答案</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语法</a:t>
            </a:r>
            <a:r>
              <a:rPr lang="zh-CN" altLang="zh-CN" sz="2000" dirty="0">
                <a:latin typeface="微软雅黑" panose="020B0503020204020204" charset="-122"/>
                <a:ea typeface="微软雅黑" panose="020B0503020204020204" charset="-122"/>
                <a:cs typeface="微软雅黑" panose="020B0503020204020204" charset="-122"/>
              </a:rPr>
              <a:t>意义是</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语法形式所体现的意义</a:t>
            </a:r>
            <a:r>
              <a:rPr lang="zh-CN" altLang="zh-CN" sz="2000" dirty="0">
                <a:latin typeface="微软雅黑" panose="020B0503020204020204" charset="-122"/>
                <a:ea typeface="微软雅黑" panose="020B0503020204020204" charset="-122"/>
                <a:cs typeface="微软雅黑" panose="020B0503020204020204" charset="-122"/>
              </a:rPr>
              <a:t>，是语言中通过一类形式或功能所获得的意义。</a:t>
            </a:r>
            <a:r>
              <a:rPr lang="zh-CN" altLang="zh-CN" sz="2000" dirty="0">
                <a:latin typeface="楷体" panose="02010609060101010101" charset="-122"/>
                <a:ea typeface="楷体" panose="02010609060101010101" charset="-122"/>
                <a:cs typeface="楷体" panose="02010609060101010101" charset="-122"/>
              </a:rPr>
              <a:t>如“动词</a:t>
            </a:r>
            <a:r>
              <a:rPr lang="en-US" altLang="zh-CN" sz="2000" dirty="0">
                <a:latin typeface="楷体" panose="02010609060101010101" charset="-122"/>
                <a:ea typeface="楷体" panose="02010609060101010101" charset="-122"/>
                <a:cs typeface="楷体" panose="02010609060101010101" charset="-122"/>
              </a:rPr>
              <a:t>+</a:t>
            </a:r>
            <a:r>
              <a:rPr lang="zh-CN" altLang="zh-CN" sz="2000" dirty="0">
                <a:latin typeface="楷体" panose="02010609060101010101" charset="-122"/>
                <a:ea typeface="楷体" panose="02010609060101010101" charset="-122"/>
                <a:cs typeface="楷体" panose="02010609060101010101" charset="-122"/>
              </a:rPr>
              <a:t>名词”有动宾关系的意义，汉语所有的同类组合都是如此，这种意义就是一种语法意义。</a:t>
            </a:r>
            <a:endParaRPr lang="zh-CN" altLang="zh-CN" sz="2000" dirty="0">
              <a:latin typeface="楷体" panose="02010609060101010101" charset="-122"/>
              <a:ea typeface="楷体" panose="02010609060101010101" charset="-122"/>
              <a:cs typeface="楷体" panose="02010609060101010101" charset="-122"/>
            </a:endParaRPr>
          </a:p>
          <a:p>
            <a:pPr>
              <a:lnSpc>
                <a:spcPct val="150000"/>
              </a:lnSpc>
            </a:pPr>
            <a:endParaRPr kumimoji="1" lang="zh-CN" altLang="en-US"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369332"/>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p:txBody>
      </p:sp>
      <p:sp>
        <p:nvSpPr>
          <p:cNvPr id="2" name="文本框 1"/>
          <p:cNvSpPr txBox="1"/>
          <p:nvPr/>
        </p:nvSpPr>
        <p:spPr>
          <a:xfrm>
            <a:off x="2465151" y="1166"/>
            <a:ext cx="6678849" cy="4247317"/>
          </a:xfrm>
          <a:prstGeom prst="rect">
            <a:avLst/>
          </a:prstGeom>
          <a:noFill/>
        </p:spPr>
        <p:txBody>
          <a:bodyPr wrap="square" rtlCol="0">
            <a:spAutoFit/>
          </a:bodyPr>
          <a:lstStyle/>
          <a:p>
            <a:pPr>
              <a:lnSpc>
                <a:spcPct val="150000"/>
              </a:lnSpc>
            </a:pPr>
            <a:r>
              <a:rPr lang="en-US" altLang="zh-CN" sz="2000" b="1" dirty="0" smtClean="0">
                <a:latin typeface="微软雅黑" panose="020B0503020204020204" charset="-122"/>
                <a:ea typeface="微软雅黑" panose="020B0503020204020204" charset="-122"/>
                <a:cs typeface="微软雅黑" panose="020B0503020204020204" charset="-122"/>
              </a:rPr>
              <a:t>3</a:t>
            </a:r>
            <a:r>
              <a:rPr lang="zh-CN" altLang="en-US" sz="2000" b="1" dirty="0" smtClean="0">
                <a:latin typeface="微软雅黑" panose="020B0503020204020204" charset="-122"/>
                <a:ea typeface="微软雅黑" panose="020B0503020204020204" charset="-122"/>
                <a:cs typeface="微软雅黑" panose="020B0503020204020204" charset="-122"/>
              </a:rPr>
              <a:t>、</a:t>
            </a:r>
            <a:r>
              <a:rPr lang="zh-CN" altLang="zh-CN" sz="2000" b="1" dirty="0">
                <a:latin typeface="微软雅黑" panose="020B0503020204020204" charset="-122"/>
                <a:ea typeface="微软雅黑" panose="020B0503020204020204" charset="-122"/>
                <a:cs typeface="微软雅黑" panose="020B0503020204020204" charset="-122"/>
              </a:rPr>
              <a:t>语法手段</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a:latin typeface="微软雅黑" panose="020B0503020204020204" charset="-122"/>
                <a:ea typeface="微软雅黑" panose="020B0503020204020204" charset="-122"/>
                <a:cs typeface="微软雅黑" panose="020B0503020204020204" charset="-122"/>
              </a:rPr>
              <a:t>答案</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一般</a:t>
            </a:r>
            <a:r>
              <a:rPr lang="zh-CN" altLang="zh-CN" sz="2000" dirty="0">
                <a:latin typeface="微软雅黑" panose="020B0503020204020204" charset="-122"/>
                <a:ea typeface="微软雅黑" panose="020B0503020204020204" charset="-122"/>
                <a:cs typeface="微软雅黑" panose="020B0503020204020204" charset="-122"/>
              </a:rPr>
              <a:t>都根据某些语法形式的共同特点，把语法形式归并为几个基本类别，这种语法形式的类别就叫做“</a:t>
            </a:r>
            <a:r>
              <a:rPr lang="zh-CN" altLang="zh-CN" sz="2000" u="sng" dirty="0">
                <a:solidFill>
                  <a:srgbClr val="C00000"/>
                </a:solidFill>
                <a:latin typeface="微软雅黑" panose="020B0503020204020204" charset="-122"/>
                <a:ea typeface="微软雅黑" panose="020B0503020204020204" charset="-122"/>
                <a:cs typeface="微软雅黑" panose="020B0503020204020204" charset="-122"/>
              </a:rPr>
              <a:t>语法手段</a:t>
            </a:r>
            <a:r>
              <a:rPr lang="zh-CN" altLang="zh-CN" sz="2000" dirty="0">
                <a:latin typeface="微软雅黑" panose="020B0503020204020204" charset="-122"/>
                <a:ea typeface="微软雅黑" panose="020B0503020204020204" charset="-122"/>
                <a:cs typeface="微软雅黑" panose="020B0503020204020204" charset="-122"/>
              </a:rPr>
              <a:t>”</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语法</a:t>
            </a:r>
            <a:r>
              <a:rPr lang="zh-CN" altLang="zh-CN" sz="2000" dirty="0">
                <a:latin typeface="微软雅黑" panose="020B0503020204020204" charset="-122"/>
                <a:ea typeface="微软雅黑" panose="020B0503020204020204" charset="-122"/>
                <a:cs typeface="微软雅黑" panose="020B0503020204020204" charset="-122"/>
              </a:rPr>
              <a:t>手段可以分成</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词法手段和句法手段</a:t>
            </a:r>
            <a:r>
              <a:rPr lang="zh-CN" altLang="zh-CN" sz="2000" dirty="0">
                <a:latin typeface="微软雅黑" panose="020B0503020204020204" charset="-122"/>
                <a:ea typeface="微软雅黑" panose="020B0503020204020204" charset="-122"/>
                <a:cs typeface="微软雅黑" panose="020B0503020204020204" charset="-122"/>
              </a:rPr>
              <a:t>两大类</a:t>
            </a:r>
            <a:r>
              <a:rPr lang="zh-CN" altLang="zh-CN" sz="2000" dirty="0">
                <a:latin typeface="楷体" panose="02010609060101010101" charset="-122"/>
                <a:ea typeface="楷体" panose="02010609060101010101" charset="-122"/>
                <a:cs typeface="楷体" panose="02010609060101010101" charset="-122"/>
              </a:rPr>
              <a:t>，即凡是通过词的变化来表现语法意义的形式就是词法手段，也叫综合性手段；凡是通过结构的变化来表现语法意义的形式就是句法手段，也叫分析性手段。</a:t>
            </a:r>
            <a:endParaRPr lang="zh-CN" altLang="zh-CN" sz="2000"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369332"/>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p:txBody>
      </p:sp>
      <p:sp>
        <p:nvSpPr>
          <p:cNvPr id="2" name="文本框 1"/>
          <p:cNvSpPr txBox="1"/>
          <p:nvPr/>
        </p:nvSpPr>
        <p:spPr>
          <a:xfrm>
            <a:off x="2465151" y="1166"/>
            <a:ext cx="6678849" cy="3323987"/>
          </a:xfrm>
          <a:prstGeom prst="rect">
            <a:avLst/>
          </a:prstGeom>
          <a:noFill/>
        </p:spPr>
        <p:txBody>
          <a:bodyPr wrap="square" rtlCol="0">
            <a:spAutoFit/>
          </a:bodyPr>
          <a:lstStyle/>
          <a:p>
            <a:pPr>
              <a:lnSpc>
                <a:spcPct val="150000"/>
              </a:lnSpc>
            </a:pPr>
            <a:r>
              <a:rPr lang="en-US" altLang="zh-CN" sz="2000" b="1" dirty="0" smtClean="0">
                <a:latin typeface="微软雅黑" panose="020B0503020204020204" charset="-122"/>
                <a:ea typeface="微软雅黑" panose="020B0503020204020204" charset="-122"/>
                <a:cs typeface="微软雅黑" panose="020B0503020204020204" charset="-122"/>
              </a:rPr>
              <a:t>4</a:t>
            </a:r>
            <a:r>
              <a:rPr lang="zh-CN" altLang="en-US" sz="2000" b="1" dirty="0" smtClean="0">
                <a:latin typeface="微软雅黑" panose="020B0503020204020204" charset="-122"/>
                <a:ea typeface="微软雅黑" panose="020B0503020204020204" charset="-122"/>
                <a:cs typeface="微软雅黑" panose="020B0503020204020204" charset="-122"/>
              </a:rPr>
              <a:t>、</a:t>
            </a:r>
            <a:r>
              <a:rPr lang="zh-CN" altLang="zh-CN" sz="2000" b="1" dirty="0">
                <a:latin typeface="微软雅黑" panose="020B0503020204020204" charset="-122"/>
                <a:ea typeface="微软雅黑" panose="020B0503020204020204" charset="-122"/>
                <a:cs typeface="微软雅黑" panose="020B0503020204020204" charset="-122"/>
              </a:rPr>
              <a:t>语法范畴</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b="1" dirty="0">
                <a:latin typeface="微软雅黑" panose="020B0503020204020204" charset="-122"/>
                <a:ea typeface="微软雅黑" panose="020B0503020204020204" charset="-122"/>
                <a:cs typeface="微软雅黑" panose="020B0503020204020204" charset="-122"/>
              </a:rPr>
              <a:t>答案</a:t>
            </a:r>
            <a:r>
              <a:rPr lang="zh-CN" altLang="zh-CN" sz="2000" b="1" dirty="0" smtClean="0">
                <a:latin typeface="微软雅黑" panose="020B0503020204020204" charset="-122"/>
                <a:ea typeface="微软雅黑" panose="020B0503020204020204" charset="-122"/>
                <a:cs typeface="微软雅黑" panose="020B0503020204020204" charset="-122"/>
              </a:rPr>
              <a:t>：</a:t>
            </a:r>
            <a:endParaRPr lang="en-US" altLang="zh-CN" sz="2000"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根据</a:t>
            </a:r>
            <a:r>
              <a:rPr lang="zh-CN" altLang="zh-CN" sz="2000" dirty="0">
                <a:latin typeface="微软雅黑" panose="020B0503020204020204" charset="-122"/>
                <a:ea typeface="微软雅黑" panose="020B0503020204020204" charset="-122"/>
                <a:cs typeface="微软雅黑" panose="020B0503020204020204" charset="-122"/>
              </a:rPr>
              <a:t>某些语法意义的共同内容，把语法意义概括为几个基本类别</a:t>
            </a:r>
            <a:r>
              <a:rPr lang="zh-CN" altLang="zh-CN" sz="2000" dirty="0" smtClean="0">
                <a:latin typeface="微软雅黑" panose="020B0503020204020204" charset="-122"/>
                <a:ea typeface="微软雅黑" panose="020B0503020204020204" charset="-122"/>
                <a:cs typeface="微软雅黑" panose="020B0503020204020204" charset="-122"/>
              </a:rPr>
              <a:t>。这种</a:t>
            </a:r>
            <a:r>
              <a:rPr lang="zh-CN" altLang="zh-CN" sz="2000" dirty="0">
                <a:latin typeface="微软雅黑" panose="020B0503020204020204" charset="-122"/>
                <a:ea typeface="微软雅黑" panose="020B0503020204020204" charset="-122"/>
                <a:cs typeface="微软雅黑" panose="020B0503020204020204" charset="-122"/>
              </a:rPr>
              <a:t>语法意义的类就叫做“</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语法范畴</a:t>
            </a:r>
            <a:r>
              <a:rPr lang="zh-CN" altLang="zh-CN" sz="2000" dirty="0">
                <a:latin typeface="微软雅黑" panose="020B0503020204020204" charset="-122"/>
                <a:ea typeface="微软雅黑" panose="020B0503020204020204" charset="-122"/>
                <a:cs typeface="微软雅黑" panose="020B0503020204020204" charset="-122"/>
              </a:rPr>
              <a:t>”</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语法</a:t>
            </a:r>
            <a:r>
              <a:rPr lang="zh-CN" altLang="zh-CN" sz="2000" dirty="0">
                <a:latin typeface="微软雅黑" panose="020B0503020204020204" charset="-122"/>
                <a:ea typeface="微软雅黑" panose="020B0503020204020204" charset="-122"/>
                <a:cs typeface="微软雅黑" panose="020B0503020204020204" charset="-122"/>
              </a:rPr>
              <a:t>范畴也可以大致分成“</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词法范畴</a:t>
            </a:r>
            <a:r>
              <a:rPr lang="zh-CN" altLang="zh-CN" sz="2000" dirty="0">
                <a:latin typeface="微软雅黑" panose="020B0503020204020204" charset="-122"/>
                <a:ea typeface="微软雅黑" panose="020B0503020204020204" charset="-122"/>
                <a:cs typeface="微软雅黑" panose="020B0503020204020204" charset="-122"/>
              </a:rPr>
              <a:t>”和“</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句法范畴</a:t>
            </a:r>
            <a:r>
              <a:rPr lang="zh-CN" altLang="zh-CN" sz="2000" dirty="0">
                <a:latin typeface="微软雅黑" panose="020B0503020204020204" charset="-122"/>
                <a:ea typeface="微软雅黑" panose="020B0503020204020204" charset="-122"/>
                <a:cs typeface="微软雅黑" panose="020B0503020204020204" charset="-122"/>
              </a:rPr>
              <a:t>”两大类，</a:t>
            </a:r>
            <a:r>
              <a:rPr lang="zh-CN" altLang="zh-CN" sz="2000" dirty="0">
                <a:latin typeface="楷体" panose="02010609060101010101" charset="-122"/>
                <a:ea typeface="楷体" panose="02010609060101010101" charset="-122"/>
                <a:cs typeface="楷体" panose="02010609060101010101" charset="-122"/>
              </a:rPr>
              <a:t>即主要由词的变化形式表示的语法意义属于词法范畴，</a:t>
            </a:r>
            <a:r>
              <a:rPr lang="zh-CN" altLang="zh-CN" sz="2000" dirty="0">
                <a:latin typeface="楷体" panose="02010609060101010101" charset="-122"/>
                <a:ea typeface="楷体" panose="02010609060101010101" charset="-122"/>
                <a:cs typeface="楷体" panose="02010609060101010101" charset="-122"/>
              </a:rPr>
              <a:t> </a:t>
            </a:r>
            <a:endParaRPr lang="zh-CN" altLang="zh-CN" sz="2000"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332230" cy="645160"/>
          </a:xfrm>
          <a:prstGeom prst="rect">
            <a:avLst/>
          </a:prstGeom>
          <a:noFill/>
        </p:spPr>
        <p:txBody>
          <a:bodyPr wrap="none" rtlCol="0">
            <a:spAutoFit/>
          </a:bodyPr>
          <a:lstStyle/>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2" name="文本框 1"/>
          <p:cNvSpPr txBox="1"/>
          <p:nvPr/>
        </p:nvSpPr>
        <p:spPr>
          <a:xfrm>
            <a:off x="2465151" y="1166"/>
            <a:ext cx="6678849" cy="5170646"/>
          </a:xfrm>
          <a:prstGeom prst="rect">
            <a:avLst/>
          </a:prstGeom>
          <a:noFill/>
        </p:spPr>
        <p:txBody>
          <a:bodyPr wrap="square" rtlCol="0">
            <a:spAutoFit/>
          </a:bodyPr>
          <a:lstStyle/>
          <a:p>
            <a:pPr>
              <a:lnSpc>
                <a:spcPct val="150000"/>
              </a:lnSpc>
            </a:pPr>
            <a:r>
              <a:rPr lang="en-US" altLang="zh-CN" sz="2000" b="1" dirty="0" smtClean="0">
                <a:latin typeface="微软雅黑" panose="020B0503020204020204" charset="-122"/>
                <a:ea typeface="微软雅黑" panose="020B0503020204020204" charset="-122"/>
                <a:cs typeface="微软雅黑" panose="020B0503020204020204" charset="-122"/>
              </a:rPr>
              <a:t>1</a:t>
            </a:r>
            <a:r>
              <a:rPr lang="zh-CN" altLang="en-US" sz="2000" b="1" dirty="0" smtClean="0">
                <a:latin typeface="微软雅黑" panose="020B0503020204020204" charset="-122"/>
                <a:ea typeface="微软雅黑" panose="020B0503020204020204" charset="-122"/>
                <a:cs typeface="微软雅黑" panose="020B0503020204020204" charset="-122"/>
              </a:rPr>
              <a:t>、</a:t>
            </a:r>
            <a:r>
              <a:rPr lang="zh-CN" altLang="zh-CN" sz="2000" b="1" dirty="0" smtClean="0">
                <a:latin typeface="微软雅黑" panose="020B0503020204020204" charset="-122"/>
                <a:ea typeface="微软雅黑" panose="020B0503020204020204" charset="-122"/>
                <a:cs typeface="微软雅黑" panose="020B0503020204020204" charset="-122"/>
              </a:rPr>
              <a:t>语法</a:t>
            </a:r>
            <a:r>
              <a:rPr lang="zh-CN" altLang="zh-CN" sz="2000" b="1" dirty="0">
                <a:latin typeface="微软雅黑" panose="020B0503020204020204" charset="-122"/>
                <a:ea typeface="微软雅黑" panose="020B0503020204020204" charset="-122"/>
                <a:cs typeface="微软雅黑" panose="020B0503020204020204" charset="-122"/>
              </a:rPr>
              <a:t>手段中的词法手段主要包括哪些内容？</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a:latin typeface="微软雅黑" panose="020B0503020204020204" charset="-122"/>
                <a:ea typeface="微软雅黑" panose="020B0503020204020204" charset="-122"/>
                <a:cs typeface="微软雅黑" panose="020B0503020204020204" charset="-122"/>
              </a:rPr>
              <a:t>答案</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词法</a:t>
            </a:r>
            <a:r>
              <a:rPr lang="zh-CN" altLang="zh-CN" sz="2000" dirty="0">
                <a:latin typeface="微软雅黑" panose="020B0503020204020204" charset="-122"/>
                <a:ea typeface="微软雅黑" panose="020B0503020204020204" charset="-122"/>
                <a:cs typeface="微软雅黑" panose="020B0503020204020204" charset="-122"/>
              </a:rPr>
              <a:t>手段是通过</a:t>
            </a:r>
            <a:r>
              <a:rPr lang="zh-CN" altLang="zh-CN" sz="2000" dirty="0">
                <a:solidFill>
                  <a:srgbClr val="0070C0"/>
                </a:solidFill>
                <a:latin typeface="微软雅黑" panose="020B0503020204020204" charset="-122"/>
                <a:ea typeface="微软雅黑" panose="020B0503020204020204" charset="-122"/>
                <a:cs typeface="微软雅黑" panose="020B0503020204020204" charset="-122"/>
              </a:rPr>
              <a:t>词的变化形式表达语法意义的手段</a:t>
            </a:r>
            <a:r>
              <a:rPr lang="zh-CN" altLang="zh-CN" sz="2000" dirty="0">
                <a:latin typeface="微软雅黑" panose="020B0503020204020204" charset="-122"/>
                <a:ea typeface="微软雅黑" panose="020B0503020204020204" charset="-122"/>
                <a:cs typeface="微软雅黑" panose="020B0503020204020204" charset="-122"/>
              </a:rPr>
              <a:t>。词法手段主要包括三个小类：</a:t>
            </a:r>
            <a:br>
              <a:rPr lang="en-US" altLang="zh-CN" sz="2000" dirty="0">
                <a:latin typeface="微软雅黑" panose="020B0503020204020204" charset="-122"/>
                <a:ea typeface="微软雅黑" panose="020B0503020204020204" charset="-122"/>
                <a:cs typeface="微软雅黑" panose="020B0503020204020204" charset="-122"/>
              </a:rPr>
            </a:br>
            <a:r>
              <a:rPr lang="zh-CN" altLang="zh-CN" sz="2000" dirty="0">
                <a:latin typeface="微软雅黑" panose="020B0503020204020204" charset="-122"/>
                <a:ea typeface="微软雅黑" panose="020B0503020204020204" charset="-122"/>
                <a:cs typeface="微软雅黑" panose="020B0503020204020204" charset="-122"/>
              </a:rPr>
              <a:t>（</a:t>
            </a:r>
            <a:r>
              <a:rPr lang="en-US" altLang="zh-CN" sz="2000" dirty="0">
                <a:latin typeface="微软雅黑" panose="020B0503020204020204" charset="-122"/>
                <a:ea typeface="微软雅黑" panose="020B0503020204020204" charset="-122"/>
                <a:cs typeface="微软雅黑" panose="020B0503020204020204" charset="-122"/>
              </a:rPr>
              <a:t>1</a:t>
            </a:r>
            <a:r>
              <a:rPr lang="zh-CN" altLang="zh-CN" sz="2000" dirty="0">
                <a:latin typeface="微软雅黑" panose="020B0503020204020204" charset="-122"/>
                <a:ea typeface="微软雅黑" panose="020B0503020204020204" charset="-122"/>
                <a:cs typeface="微软雅黑" panose="020B0503020204020204" charset="-122"/>
              </a:rPr>
              <a:t>）</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词形</a:t>
            </a:r>
            <a:r>
              <a:rPr lang="zh-CN" altLang="zh-CN" sz="2000" dirty="0">
                <a:latin typeface="微软雅黑" panose="020B0503020204020204" charset="-122"/>
                <a:ea typeface="微软雅黑" panose="020B0503020204020204" charset="-122"/>
                <a:cs typeface="微软雅黑" panose="020B0503020204020204" charset="-122"/>
              </a:rPr>
              <a:t>变化：</a:t>
            </a:r>
            <a:r>
              <a:rPr lang="zh-CN" altLang="zh-CN" sz="2000" dirty="0">
                <a:latin typeface="楷体" panose="02010609060101010101" charset="-122"/>
                <a:ea typeface="楷体" panose="02010609060101010101" charset="-122"/>
                <a:cs typeface="楷体" panose="02010609060101010101" charset="-122"/>
              </a:rPr>
              <a:t>是指通过词的形态变化产生一定语法意义的形式，包括附加、屈折、异根、零形式。</a:t>
            </a:r>
            <a:br>
              <a:rPr lang="en-US" altLang="zh-CN" sz="2000" dirty="0">
                <a:latin typeface="楷体" panose="02010609060101010101" charset="-122"/>
                <a:ea typeface="楷体" panose="02010609060101010101" charset="-122"/>
                <a:cs typeface="楷体" panose="02010609060101010101" charset="-122"/>
              </a:rPr>
            </a:br>
            <a:r>
              <a:rPr lang="zh-CN" altLang="zh-CN" sz="2000" dirty="0">
                <a:latin typeface="微软雅黑" panose="020B0503020204020204" charset="-122"/>
                <a:ea typeface="微软雅黑" panose="020B0503020204020204" charset="-122"/>
                <a:cs typeface="微软雅黑" panose="020B0503020204020204" charset="-122"/>
              </a:rPr>
              <a:t>（</a:t>
            </a:r>
            <a:r>
              <a:rPr lang="en-US" altLang="zh-CN" sz="2000" dirty="0">
                <a:latin typeface="微软雅黑" panose="020B0503020204020204" charset="-122"/>
                <a:ea typeface="微软雅黑" panose="020B0503020204020204" charset="-122"/>
                <a:cs typeface="微软雅黑" panose="020B0503020204020204" charset="-122"/>
              </a:rPr>
              <a:t>2</a:t>
            </a:r>
            <a:r>
              <a:rPr lang="zh-CN" altLang="zh-CN" sz="2000" dirty="0">
                <a:latin typeface="微软雅黑" panose="020B0503020204020204" charset="-122"/>
                <a:ea typeface="微软雅黑" panose="020B0503020204020204" charset="-122"/>
                <a:cs typeface="微软雅黑" panose="020B0503020204020204" charset="-122"/>
              </a:rPr>
              <a:t>）词的</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轻重音</a:t>
            </a:r>
            <a:r>
              <a:rPr lang="zh-CN" altLang="zh-CN" sz="2000" dirty="0">
                <a:latin typeface="微软雅黑" panose="020B0503020204020204" charset="-122"/>
                <a:ea typeface="微软雅黑" panose="020B0503020204020204" charset="-122"/>
                <a:cs typeface="微软雅黑" panose="020B0503020204020204" charset="-122"/>
              </a:rPr>
              <a:t>：</a:t>
            </a:r>
            <a:r>
              <a:rPr lang="zh-CN" altLang="zh-CN" sz="2000" dirty="0">
                <a:latin typeface="楷体" panose="02010609060101010101" charset="-122"/>
                <a:ea typeface="楷体" panose="02010609060101010101" charset="-122"/>
                <a:cs typeface="楷体" panose="02010609060101010101" charset="-122"/>
              </a:rPr>
              <a:t>是指通过词的某个部分重读或轻读而产生一定意义的形式。</a:t>
            </a:r>
            <a:br>
              <a:rPr lang="en-US" altLang="zh-CN" sz="2000" dirty="0">
                <a:latin typeface="微软雅黑" panose="020B0503020204020204" charset="-122"/>
                <a:ea typeface="微软雅黑" panose="020B0503020204020204" charset="-122"/>
                <a:cs typeface="微软雅黑" panose="020B0503020204020204" charset="-122"/>
              </a:rPr>
            </a:br>
            <a:r>
              <a:rPr lang="zh-CN" altLang="zh-CN" sz="2000" dirty="0">
                <a:latin typeface="微软雅黑" panose="020B0503020204020204" charset="-122"/>
                <a:ea typeface="微软雅黑" panose="020B0503020204020204" charset="-122"/>
                <a:cs typeface="微软雅黑" panose="020B0503020204020204" charset="-122"/>
              </a:rPr>
              <a:t>（</a:t>
            </a:r>
            <a:r>
              <a:rPr lang="en-US" altLang="zh-CN" sz="2000" dirty="0">
                <a:latin typeface="微软雅黑" panose="020B0503020204020204" charset="-122"/>
                <a:ea typeface="微软雅黑" panose="020B0503020204020204" charset="-122"/>
                <a:cs typeface="微软雅黑" panose="020B0503020204020204" charset="-122"/>
              </a:rPr>
              <a:t>3</a:t>
            </a:r>
            <a:r>
              <a:rPr lang="zh-CN" altLang="zh-CN" sz="2000" dirty="0">
                <a:latin typeface="微软雅黑" panose="020B0503020204020204" charset="-122"/>
                <a:ea typeface="微软雅黑" panose="020B0503020204020204" charset="-122"/>
                <a:cs typeface="微软雅黑" panose="020B0503020204020204" charset="-122"/>
              </a:rPr>
              <a:t>）词的</a:t>
            </a:r>
            <a:r>
              <a:rPr lang="zh-CN" altLang="zh-CN" sz="2000" dirty="0">
                <a:solidFill>
                  <a:srgbClr val="C00000"/>
                </a:solidFill>
                <a:latin typeface="微软雅黑" panose="020B0503020204020204" charset="-122"/>
                <a:ea typeface="微软雅黑" panose="020B0503020204020204" charset="-122"/>
                <a:cs typeface="微软雅黑" panose="020B0503020204020204" charset="-122"/>
              </a:rPr>
              <a:t>重叠</a:t>
            </a:r>
            <a:r>
              <a:rPr lang="zh-CN" altLang="zh-CN" sz="2000" dirty="0">
                <a:latin typeface="微软雅黑" panose="020B0503020204020204" charset="-122"/>
                <a:ea typeface="微软雅黑" panose="020B0503020204020204" charset="-122"/>
                <a:cs typeface="微软雅黑" panose="020B0503020204020204" charset="-122"/>
              </a:rPr>
              <a:t>：</a:t>
            </a:r>
            <a:r>
              <a:rPr lang="zh-CN" altLang="zh-CN" sz="2000" dirty="0">
                <a:latin typeface="楷体" panose="02010609060101010101" charset="-122"/>
                <a:ea typeface="楷体" panose="02010609060101010101" charset="-122"/>
                <a:cs typeface="楷体" panose="02010609060101010101" charset="-122"/>
              </a:rPr>
              <a:t>通过词中的某个语素重复使用而产生一定语法意义的形式。</a:t>
            </a:r>
            <a:endParaRPr lang="zh-CN" altLang="zh-CN" sz="2000" dirty="0">
              <a:latin typeface="楷体" panose="02010609060101010101" charset="-122"/>
              <a:ea typeface="楷体" panose="02010609060101010101" charset="-122"/>
              <a:cs typeface="楷体" panose="02010609060101010101" charset="-122"/>
            </a:endParaRPr>
          </a:p>
          <a:p>
            <a:pPr>
              <a:lnSpc>
                <a:spcPct val="150000"/>
              </a:lnSpc>
            </a:pPr>
            <a:endParaRPr lang="zh-CN"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562100" cy="645160"/>
          </a:xfrm>
          <a:prstGeom prst="rect">
            <a:avLst/>
          </a:prstGeom>
          <a:noFill/>
        </p:spPr>
        <p:txBody>
          <a:bodyPr wrap="none" rtlCol="0">
            <a:spAutoFit/>
          </a:bodyPr>
          <a:lstStyle/>
          <a:p>
            <a:r>
              <a:rPr kumimoji="1" lang="zh-CN" altLang="en-US" b="1" dirty="0" smtClean="0">
                <a:solidFill>
                  <a:srgbClr val="C00000"/>
                </a:solidFill>
              </a:rPr>
              <a:t>［名词解释］</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p:txBody>
      </p:sp>
      <p:sp>
        <p:nvSpPr>
          <p:cNvPr id="2" name="文本框 1"/>
          <p:cNvSpPr txBox="1"/>
          <p:nvPr/>
        </p:nvSpPr>
        <p:spPr>
          <a:xfrm>
            <a:off x="2465070" y="-26035"/>
            <a:ext cx="6678930" cy="4554220"/>
          </a:xfrm>
          <a:prstGeom prst="rect">
            <a:avLst/>
          </a:prstGeom>
          <a:noFill/>
        </p:spPr>
        <p:txBody>
          <a:bodyPr wrap="square" rtlCol="0">
            <a:spAutoFit/>
          </a:bodyPr>
          <a:lstStyle/>
          <a:p>
            <a:pPr>
              <a:lnSpc>
                <a:spcPct val="150000"/>
              </a:lnSpc>
            </a:pPr>
            <a:r>
              <a:rPr lang="en-US" altLang="zh-CN" sz="2000" b="1" dirty="0" smtClean="0">
                <a:latin typeface="微软雅黑" panose="020B0503020204020204" charset="-122"/>
                <a:ea typeface="微软雅黑" panose="020B0503020204020204" charset="-122"/>
                <a:cs typeface="微软雅黑" panose="020B0503020204020204" charset="-122"/>
              </a:rPr>
              <a:t>1</a:t>
            </a:r>
            <a:r>
              <a:rPr lang="zh-CN" altLang="en-US" sz="2000" b="1" dirty="0" smtClean="0">
                <a:latin typeface="微软雅黑" panose="020B0503020204020204" charset="-122"/>
                <a:ea typeface="微软雅黑" panose="020B0503020204020204" charset="-122"/>
                <a:cs typeface="微软雅黑" panose="020B0503020204020204" charset="-122"/>
              </a:rPr>
              <a:t>、</a:t>
            </a:r>
            <a:r>
              <a:rPr lang="zh-CN" altLang="zh-CN" sz="2000" b="1" dirty="0" smtClean="0">
                <a:latin typeface="微软雅黑" panose="020B0503020204020204" charset="-122"/>
                <a:ea typeface="微软雅黑" panose="020B0503020204020204" charset="-122"/>
                <a:cs typeface="微软雅黑" panose="020B0503020204020204" charset="-122"/>
              </a:rPr>
              <a:t>词形</a:t>
            </a:r>
            <a:r>
              <a:rPr lang="zh-CN" altLang="zh-CN" sz="2000" b="1" dirty="0">
                <a:latin typeface="微软雅黑" panose="020B0503020204020204" charset="-122"/>
                <a:ea typeface="微软雅黑" panose="020B0503020204020204" charset="-122"/>
                <a:cs typeface="微软雅黑" panose="020B0503020204020204" charset="-122"/>
              </a:rPr>
              <a:t>变化包括哪几种情况？</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30000"/>
              </a:lnSpc>
            </a:pPr>
            <a:r>
              <a:rPr lang="zh-CN" altLang="zh-CN" sz="2000" dirty="0">
                <a:latin typeface="微软雅黑" panose="020B0503020204020204" charset="-122"/>
                <a:ea typeface="微软雅黑" panose="020B0503020204020204" charset="-122"/>
                <a:cs typeface="微软雅黑" panose="020B0503020204020204" charset="-122"/>
              </a:rPr>
              <a:t>答案：词形变化指通过词的形态变化产生一定语法意义的形式，主要包括附加、屈折、异根和零形式四种情况：</a:t>
            </a:r>
            <a:br>
              <a:rPr lang="en-US" altLang="zh-CN" sz="2000" dirty="0">
                <a:latin typeface="微软雅黑" panose="020B0503020204020204" charset="-122"/>
                <a:ea typeface="微软雅黑" panose="020B0503020204020204" charset="-122"/>
                <a:cs typeface="微软雅黑" panose="020B0503020204020204" charset="-122"/>
              </a:rPr>
            </a:br>
            <a:r>
              <a:rPr lang="zh-CN" altLang="zh-CN" sz="2000" b="1" dirty="0">
                <a:solidFill>
                  <a:srgbClr val="C00000"/>
                </a:solidFill>
                <a:latin typeface="微软雅黑" panose="020B0503020204020204" charset="-122"/>
                <a:ea typeface="微软雅黑" panose="020B0503020204020204" charset="-122"/>
                <a:cs typeface="微软雅黑" panose="020B0503020204020204" charset="-122"/>
              </a:rPr>
              <a:t>“附加”</a:t>
            </a:r>
            <a:r>
              <a:rPr lang="zh-CN" altLang="zh-CN" sz="2000" dirty="0">
                <a:latin typeface="微软雅黑" panose="020B0503020204020204" charset="-122"/>
                <a:ea typeface="微软雅黑" panose="020B0503020204020204" charset="-122"/>
                <a:cs typeface="微软雅黑" panose="020B0503020204020204" charset="-122"/>
              </a:rPr>
              <a:t>即在词的前面、中间或后面</a:t>
            </a:r>
            <a:r>
              <a:rPr lang="zh-CN" altLang="zh-CN" sz="2000" dirty="0">
                <a:solidFill>
                  <a:srgbClr val="FF0000"/>
                </a:solidFill>
                <a:latin typeface="微软雅黑" panose="020B0503020204020204" charset="-122"/>
                <a:ea typeface="微软雅黑" panose="020B0503020204020204" charset="-122"/>
                <a:cs typeface="微软雅黑" panose="020B0503020204020204" charset="-122"/>
              </a:rPr>
              <a:t>加上词缀</a:t>
            </a:r>
            <a:r>
              <a:rPr lang="zh-CN" altLang="zh-CN" sz="2000" dirty="0">
                <a:latin typeface="微软雅黑" panose="020B0503020204020204" charset="-122"/>
                <a:ea typeface="微软雅黑" panose="020B0503020204020204" charset="-122"/>
                <a:cs typeface="微软雅黑" panose="020B0503020204020204" charset="-122"/>
              </a:rPr>
              <a:t>。</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30000"/>
              </a:lnSpc>
            </a:pPr>
            <a:r>
              <a:rPr lang="zh-CN" altLang="zh-CN" sz="2000" dirty="0">
                <a:latin typeface="楷体" panose="02010609060101010101" charset="-122"/>
                <a:ea typeface="楷体" panose="02010609060101010101" charset="-122"/>
                <a:cs typeface="楷体" panose="02010609060101010101" charset="-122"/>
              </a:rPr>
              <a:t>例如：</a:t>
            </a:r>
            <a:r>
              <a:rPr lang="en-US" altLang="zh-CN" sz="2000" dirty="0">
                <a:latin typeface="楷体" panose="02010609060101010101" charset="-122"/>
                <a:ea typeface="楷体" panose="02010609060101010101" charset="-122"/>
                <a:cs typeface="楷体" panose="02010609060101010101" charset="-122"/>
              </a:rPr>
              <a:t>book-books</a:t>
            </a:r>
            <a:br>
              <a:rPr lang="en-US" altLang="zh-CN" sz="2000" dirty="0">
                <a:latin typeface="楷体" panose="02010609060101010101" charset="-122"/>
                <a:ea typeface="楷体" panose="02010609060101010101" charset="-122"/>
                <a:cs typeface="楷体" panose="02010609060101010101" charset="-122"/>
              </a:rPr>
            </a:br>
            <a:r>
              <a:rPr lang="zh-CN" altLang="zh-CN" sz="2000" b="1" dirty="0">
                <a:solidFill>
                  <a:srgbClr val="C00000"/>
                </a:solidFill>
                <a:latin typeface="微软雅黑" panose="020B0503020204020204" charset="-122"/>
                <a:ea typeface="微软雅黑" panose="020B0503020204020204" charset="-122"/>
                <a:cs typeface="微软雅黑" panose="020B0503020204020204" charset="-122"/>
              </a:rPr>
              <a:t>“屈折”</a:t>
            </a:r>
            <a:r>
              <a:rPr lang="zh-CN" altLang="zh-CN" sz="2000" dirty="0">
                <a:latin typeface="微软雅黑" panose="020B0503020204020204" charset="-122"/>
                <a:ea typeface="微软雅黑" panose="020B0503020204020204" charset="-122"/>
                <a:cs typeface="微软雅黑" panose="020B0503020204020204" charset="-122"/>
              </a:rPr>
              <a:t>即词的</a:t>
            </a:r>
            <a:r>
              <a:rPr lang="zh-CN" altLang="zh-CN" sz="2000" dirty="0">
                <a:solidFill>
                  <a:srgbClr val="FF0000"/>
                </a:solidFill>
                <a:latin typeface="微软雅黑" panose="020B0503020204020204" charset="-122"/>
                <a:ea typeface="微软雅黑" panose="020B0503020204020204" charset="-122"/>
                <a:cs typeface="微软雅黑" panose="020B0503020204020204" charset="-122"/>
              </a:rPr>
              <a:t>内部</a:t>
            </a:r>
            <a:r>
              <a:rPr lang="zh-CN" altLang="zh-CN" sz="2000" dirty="0">
                <a:latin typeface="微软雅黑" panose="020B0503020204020204" charset="-122"/>
                <a:ea typeface="微软雅黑" panose="020B0503020204020204" charset="-122"/>
                <a:cs typeface="微软雅黑" panose="020B0503020204020204" charset="-122"/>
              </a:rPr>
              <a:t>发生语音的交替变化。</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30000"/>
              </a:lnSpc>
            </a:pPr>
            <a:r>
              <a:rPr lang="zh-CN" altLang="zh-CN" sz="2000" dirty="0">
                <a:latin typeface="楷体" panose="02010609060101010101" charset="-122"/>
                <a:ea typeface="楷体" panose="02010609060101010101" charset="-122"/>
                <a:cs typeface="楷体" panose="02010609060101010101" charset="-122"/>
                <a:sym typeface="+mn-ea"/>
              </a:rPr>
              <a:t>例如：</a:t>
            </a:r>
            <a:r>
              <a:rPr lang="en-US" altLang="zh-CN" sz="2000" dirty="0">
                <a:latin typeface="楷体" panose="02010609060101010101" charset="-122"/>
                <a:ea typeface="楷体" panose="02010609060101010101" charset="-122"/>
                <a:cs typeface="楷体" panose="02010609060101010101" charset="-122"/>
                <a:sym typeface="+mn-ea"/>
              </a:rPr>
              <a:t>build-built</a:t>
            </a:r>
            <a:br>
              <a:rPr lang="en-US" altLang="zh-CN" sz="2000" dirty="0">
                <a:latin typeface="微软雅黑" panose="020B0503020204020204" charset="-122"/>
                <a:ea typeface="微软雅黑" panose="020B0503020204020204" charset="-122"/>
                <a:cs typeface="微软雅黑" panose="020B0503020204020204" charset="-122"/>
              </a:rPr>
            </a:br>
            <a:r>
              <a:rPr lang="zh-CN" altLang="zh-CN" sz="2000" b="1" dirty="0">
                <a:solidFill>
                  <a:srgbClr val="C00000"/>
                </a:solidFill>
                <a:latin typeface="微软雅黑" panose="020B0503020204020204" charset="-122"/>
                <a:ea typeface="微软雅黑" panose="020B0503020204020204" charset="-122"/>
                <a:cs typeface="微软雅黑" panose="020B0503020204020204" charset="-122"/>
              </a:rPr>
              <a:t>“异根”</a:t>
            </a:r>
            <a:r>
              <a:rPr lang="zh-CN" altLang="zh-CN" sz="2000" dirty="0">
                <a:latin typeface="微软雅黑" panose="020B0503020204020204" charset="-122"/>
                <a:ea typeface="微软雅黑" panose="020B0503020204020204" charset="-122"/>
                <a:cs typeface="微软雅黑" panose="020B0503020204020204" charset="-122"/>
              </a:rPr>
              <a:t>即换用</a:t>
            </a:r>
            <a:r>
              <a:rPr lang="zh-CN" altLang="zh-CN" sz="2000" dirty="0">
                <a:solidFill>
                  <a:srgbClr val="FF0000"/>
                </a:solidFill>
                <a:latin typeface="微软雅黑" panose="020B0503020204020204" charset="-122"/>
                <a:ea typeface="微软雅黑" panose="020B0503020204020204" charset="-122"/>
                <a:cs typeface="微软雅黑" panose="020B0503020204020204" charset="-122"/>
              </a:rPr>
              <a:t>不同的词根</a:t>
            </a:r>
            <a:r>
              <a:rPr lang="zh-CN" altLang="zh-CN" sz="2000" dirty="0">
                <a:latin typeface="微软雅黑" panose="020B0503020204020204" charset="-122"/>
                <a:ea typeface="微软雅黑" panose="020B0503020204020204" charset="-122"/>
                <a:cs typeface="微软雅黑" panose="020B0503020204020204" charset="-122"/>
              </a:rPr>
              <a:t>构成相同意义的词。</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30000"/>
              </a:lnSpc>
            </a:pPr>
            <a:r>
              <a:rPr lang="zh-CN" altLang="zh-CN" sz="2000" dirty="0">
                <a:latin typeface="楷体" panose="02010609060101010101" charset="-122"/>
                <a:ea typeface="楷体" panose="02010609060101010101" charset="-122"/>
                <a:cs typeface="楷体" panose="02010609060101010101" charset="-122"/>
                <a:sym typeface="+mn-ea"/>
              </a:rPr>
              <a:t>例如：</a:t>
            </a:r>
            <a:r>
              <a:rPr lang="en-US" altLang="zh-CN" sz="2000" dirty="0">
                <a:latin typeface="楷体" panose="02010609060101010101" charset="-122"/>
                <a:ea typeface="楷体" panose="02010609060101010101" charset="-122"/>
                <a:cs typeface="楷体" panose="02010609060101010101" charset="-122"/>
                <a:sym typeface="+mn-ea"/>
              </a:rPr>
              <a:t>go-went</a:t>
            </a:r>
            <a:br>
              <a:rPr lang="en-US" altLang="zh-CN" sz="2000" dirty="0">
                <a:latin typeface="微软雅黑" panose="020B0503020204020204" charset="-122"/>
                <a:ea typeface="微软雅黑" panose="020B0503020204020204" charset="-122"/>
                <a:cs typeface="微软雅黑" panose="020B0503020204020204" charset="-122"/>
              </a:rPr>
            </a:br>
            <a:r>
              <a:rPr lang="zh-CN" altLang="zh-CN" sz="2000" b="1" dirty="0">
                <a:solidFill>
                  <a:srgbClr val="C00000"/>
                </a:solidFill>
                <a:latin typeface="微软雅黑" panose="020B0503020204020204" charset="-122"/>
                <a:ea typeface="微软雅黑" panose="020B0503020204020204" charset="-122"/>
                <a:cs typeface="微软雅黑" panose="020B0503020204020204" charset="-122"/>
              </a:rPr>
              <a:t>“零形式”</a:t>
            </a:r>
            <a:r>
              <a:rPr lang="zh-CN" altLang="zh-CN" sz="2000" dirty="0">
                <a:latin typeface="微软雅黑" panose="020B0503020204020204" charset="-122"/>
                <a:ea typeface="微软雅黑" panose="020B0503020204020204" charset="-122"/>
                <a:cs typeface="微软雅黑" panose="020B0503020204020204" charset="-122"/>
              </a:rPr>
              <a:t>即相对于词形变化的词的</a:t>
            </a:r>
            <a:r>
              <a:rPr lang="zh-CN" altLang="zh-CN" sz="2000" dirty="0">
                <a:solidFill>
                  <a:srgbClr val="FF0000"/>
                </a:solidFill>
                <a:latin typeface="微软雅黑" panose="020B0503020204020204" charset="-122"/>
                <a:ea typeface="微软雅黑" panose="020B0503020204020204" charset="-122"/>
                <a:cs typeface="微软雅黑" panose="020B0503020204020204" charset="-122"/>
              </a:rPr>
              <a:t>原形</a:t>
            </a:r>
            <a:r>
              <a:rPr lang="zh-CN" altLang="zh-CN" sz="2000" dirty="0">
                <a:latin typeface="微软雅黑" panose="020B0503020204020204" charset="-122"/>
                <a:ea typeface="微软雅黑" panose="020B0503020204020204" charset="-122"/>
                <a:cs typeface="微软雅黑" panose="020B0503020204020204" charset="-122"/>
              </a:rPr>
              <a:t>形式。</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30000"/>
              </a:lnSpc>
            </a:pPr>
            <a:r>
              <a:rPr lang="zh-CN" altLang="zh-CN" sz="2000" dirty="0">
                <a:latin typeface="微软雅黑" panose="020B0503020204020204" charset="-122"/>
                <a:ea typeface="微软雅黑" panose="020B0503020204020204" charset="-122"/>
                <a:cs typeface="微软雅黑" panose="020B0503020204020204" charset="-122"/>
              </a:rPr>
              <a:t> </a:t>
            </a:r>
            <a:r>
              <a:rPr lang="zh-CN" altLang="zh-CN" sz="2000" dirty="0">
                <a:latin typeface="楷体" panose="02010609060101010101" charset="-122"/>
                <a:ea typeface="楷体" panose="02010609060101010101" charset="-122"/>
                <a:cs typeface="楷体" panose="02010609060101010101" charset="-122"/>
              </a:rPr>
              <a:t>例如：清楚事实</a:t>
            </a:r>
            <a:r>
              <a:rPr lang="en-US" altLang="zh-CN" sz="2000" dirty="0">
                <a:latin typeface="楷体" panose="02010609060101010101" charset="-122"/>
                <a:ea typeface="楷体" panose="02010609060101010101" charset="-122"/>
                <a:cs typeface="楷体" panose="02010609060101010101" charset="-122"/>
              </a:rPr>
              <a:t>-</a:t>
            </a:r>
            <a:r>
              <a:rPr lang="zh-CN" altLang="en-US" sz="2000" dirty="0">
                <a:latin typeface="楷体" panose="02010609060101010101" charset="-122"/>
                <a:ea typeface="楷体" panose="02010609060101010101" charset="-122"/>
                <a:cs typeface="楷体" panose="02010609060101010101" charset="-122"/>
              </a:rPr>
              <a:t>事实很清楚</a:t>
            </a:r>
            <a:endParaRPr lang="zh-CN" altLang="en-US" sz="2000"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923330"/>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2" name="文本框 1"/>
          <p:cNvSpPr txBox="1"/>
          <p:nvPr/>
        </p:nvSpPr>
        <p:spPr>
          <a:xfrm>
            <a:off x="2465151" y="1166"/>
            <a:ext cx="6678849" cy="4247317"/>
          </a:xfrm>
          <a:prstGeom prst="rect">
            <a:avLst/>
          </a:prstGeom>
          <a:noFill/>
        </p:spPr>
        <p:txBody>
          <a:bodyPr wrap="square" rtlCol="0">
            <a:spAutoFit/>
          </a:bodyPr>
          <a:lstStyle/>
          <a:p>
            <a:pPr>
              <a:lnSpc>
                <a:spcPct val="150000"/>
              </a:lnSpc>
            </a:pPr>
            <a:r>
              <a:rPr lang="en-US" altLang="zh-CN" sz="2000" b="1" dirty="0" smtClean="0">
                <a:latin typeface="微软雅黑" panose="020B0503020204020204" charset="-122"/>
                <a:ea typeface="微软雅黑" panose="020B0503020204020204" charset="-122"/>
                <a:cs typeface="微软雅黑" panose="020B0503020204020204" charset="-122"/>
              </a:rPr>
              <a:t>2</a:t>
            </a:r>
            <a:r>
              <a:rPr lang="zh-CN" altLang="en-US" sz="2000" b="1" dirty="0" smtClean="0">
                <a:latin typeface="微软雅黑" panose="020B0503020204020204" charset="-122"/>
                <a:ea typeface="微软雅黑" panose="020B0503020204020204" charset="-122"/>
                <a:cs typeface="微软雅黑" panose="020B0503020204020204" charset="-122"/>
              </a:rPr>
              <a:t>、</a:t>
            </a:r>
            <a:r>
              <a:rPr lang="zh-CN" altLang="zh-CN" sz="2000" b="1" dirty="0">
                <a:latin typeface="微软雅黑" panose="020B0503020204020204" charset="-122"/>
                <a:ea typeface="微软雅黑" panose="020B0503020204020204" charset="-122"/>
                <a:cs typeface="微软雅黑" panose="020B0503020204020204" charset="-122"/>
              </a:rPr>
              <a:t>什么是句法手段？举例说明句法手段的主要类别。</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答案：</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句法</a:t>
            </a:r>
            <a:r>
              <a:rPr lang="zh-CN" altLang="zh-CN" sz="2000" dirty="0">
                <a:latin typeface="微软雅黑" panose="020B0503020204020204" charset="-122"/>
                <a:ea typeface="微软雅黑" panose="020B0503020204020204" charset="-122"/>
                <a:cs typeface="微软雅黑" panose="020B0503020204020204" charset="-122"/>
              </a:rPr>
              <a:t>手段主要包括</a:t>
            </a:r>
            <a:r>
              <a:rPr lang="zh-CN" altLang="zh-CN" sz="2000" dirty="0">
                <a:solidFill>
                  <a:srgbClr val="0070C0"/>
                </a:solidFill>
                <a:latin typeface="微软雅黑" panose="020B0503020204020204" charset="-122"/>
                <a:ea typeface="微软雅黑" panose="020B0503020204020204" charset="-122"/>
                <a:cs typeface="微软雅黑" panose="020B0503020204020204" charset="-122"/>
              </a:rPr>
              <a:t>虚词、语类选择、语序、句调</a:t>
            </a:r>
            <a:r>
              <a:rPr lang="zh-CN" altLang="zh-CN" sz="2000" dirty="0">
                <a:latin typeface="微软雅黑" panose="020B0503020204020204" charset="-122"/>
                <a:ea typeface="微软雅黑" panose="020B0503020204020204" charset="-122"/>
                <a:cs typeface="微软雅黑" panose="020B0503020204020204" charset="-122"/>
              </a:rPr>
              <a:t>四种</a:t>
            </a:r>
            <a:r>
              <a:rPr lang="zh-CN" altLang="zh-CN" sz="2000" dirty="0" smtClean="0">
                <a:latin typeface="微软雅黑" panose="020B0503020204020204" charset="-122"/>
                <a:ea typeface="微软雅黑" panose="020B0503020204020204" charset="-122"/>
                <a:cs typeface="微软雅黑" panose="020B0503020204020204" charset="-122"/>
              </a:rPr>
              <a:t>类型</a:t>
            </a:r>
            <a:r>
              <a:rPr lang="zh-CN" altLang="en-US" sz="2000" dirty="0" smtClean="0">
                <a:latin typeface="微软雅黑" panose="020B0503020204020204" charset="-122"/>
                <a:ea typeface="微软雅黑" panose="020B0503020204020204" charset="-122"/>
                <a:cs typeface="微软雅黑" panose="020B0503020204020204" charset="-122"/>
              </a:rPr>
              <a:t>（</a:t>
            </a:r>
            <a:r>
              <a:rPr lang="en-US" altLang="zh-CN" sz="2000" dirty="0" smtClean="0">
                <a:latin typeface="微软雅黑" panose="020B0503020204020204" charset="-122"/>
                <a:ea typeface="微软雅黑" panose="020B0503020204020204" charset="-122"/>
                <a:cs typeface="微软雅黑" panose="020B0503020204020204" charset="-122"/>
              </a:rPr>
              <a:t>1</a:t>
            </a:r>
            <a:r>
              <a:rPr lang="zh-CN" altLang="en-US" sz="2000" dirty="0" smtClean="0">
                <a:latin typeface="微软雅黑" panose="020B0503020204020204" charset="-122"/>
                <a:ea typeface="微软雅黑" panose="020B0503020204020204" charset="-122"/>
                <a:cs typeface="微软雅黑" panose="020B0503020204020204" charset="-122"/>
              </a:rPr>
              <a:t>）</a:t>
            </a:r>
            <a:r>
              <a:rPr lang="zh-CN" altLang="zh-CN" sz="2000" b="1" dirty="0" smtClean="0">
                <a:solidFill>
                  <a:srgbClr val="C00000"/>
                </a:solidFill>
                <a:latin typeface="微软雅黑" panose="020B0503020204020204" charset="-122"/>
                <a:ea typeface="微软雅黑" panose="020B0503020204020204" charset="-122"/>
                <a:cs typeface="微软雅黑" panose="020B0503020204020204" charset="-122"/>
              </a:rPr>
              <a:t>虚词</a:t>
            </a:r>
            <a:r>
              <a:rPr lang="zh-CN" altLang="zh-CN" sz="2000" dirty="0">
                <a:latin typeface="微软雅黑" panose="020B0503020204020204" charset="-122"/>
                <a:ea typeface="微软雅黑" panose="020B0503020204020204" charset="-122"/>
                <a:cs typeface="微软雅黑" panose="020B0503020204020204" charset="-122"/>
              </a:rPr>
              <a:t>是通过使用虚词来表示一定语法意义的形式，</a:t>
            </a:r>
            <a:r>
              <a:rPr lang="zh-CN" altLang="zh-CN" sz="2000" dirty="0">
                <a:latin typeface="楷体" panose="02010609060101010101" charset="-122"/>
                <a:ea typeface="楷体" panose="02010609060101010101" charset="-122"/>
                <a:cs typeface="楷体" panose="02010609060101010101" charset="-122"/>
              </a:rPr>
              <a:t>如“我和老师”这个短语，把“和”换成“的”，意义就变了</a:t>
            </a:r>
            <a:r>
              <a:rPr lang="zh-CN" altLang="zh-CN" sz="2000" dirty="0" smtClean="0">
                <a:latin typeface="楷体" panose="02010609060101010101" charset="-122"/>
                <a:ea typeface="楷体" panose="02010609060101010101" charset="-122"/>
                <a:cs typeface="楷体" panose="02010609060101010101" charset="-122"/>
              </a:rPr>
              <a:t>。</a:t>
            </a:r>
            <a:endParaRPr lang="en-US" altLang="zh-CN" sz="2000" dirty="0" smtClean="0">
              <a:latin typeface="楷体" panose="02010609060101010101" charset="-122"/>
              <a:ea typeface="楷体" panose="02010609060101010101" charset="-122"/>
              <a:cs typeface="楷体" panose="02010609060101010101" charset="-122"/>
            </a:endParaRPr>
          </a:p>
          <a:p>
            <a:pPr>
              <a:lnSpc>
                <a:spcPct val="150000"/>
              </a:lnSpc>
            </a:pPr>
            <a:r>
              <a:rPr lang="zh-CN" altLang="en-US" sz="2000" dirty="0" smtClean="0">
                <a:latin typeface="楷体" panose="02010609060101010101" charset="-122"/>
                <a:ea typeface="楷体" panose="02010609060101010101" charset="-122"/>
                <a:cs typeface="楷体" panose="02010609060101010101" charset="-122"/>
              </a:rPr>
              <a:t>（</a:t>
            </a:r>
            <a:r>
              <a:rPr lang="en-US" altLang="zh-CN" sz="2000" dirty="0" smtClean="0">
                <a:latin typeface="楷体" panose="02010609060101010101" charset="-122"/>
                <a:ea typeface="楷体" panose="02010609060101010101" charset="-122"/>
                <a:cs typeface="楷体" panose="02010609060101010101" charset="-122"/>
              </a:rPr>
              <a:t>2</a:t>
            </a:r>
            <a:r>
              <a:rPr lang="zh-CN" altLang="en-US" sz="2000" dirty="0" smtClean="0">
                <a:latin typeface="楷体" panose="02010609060101010101" charset="-122"/>
                <a:ea typeface="楷体" panose="02010609060101010101" charset="-122"/>
                <a:cs typeface="楷体" panose="02010609060101010101" charset="-122"/>
              </a:rPr>
              <a:t>）</a:t>
            </a:r>
            <a:r>
              <a:rPr lang="zh-CN" altLang="zh-CN" sz="2000" b="1" dirty="0" smtClean="0">
                <a:solidFill>
                  <a:srgbClr val="C00000"/>
                </a:solidFill>
                <a:latin typeface="微软雅黑" panose="020B0503020204020204" charset="-122"/>
                <a:ea typeface="微软雅黑" panose="020B0503020204020204" charset="-122"/>
                <a:cs typeface="微软雅黑" panose="020B0503020204020204" charset="-122"/>
              </a:rPr>
              <a:t>语类</a:t>
            </a:r>
            <a:r>
              <a:rPr lang="zh-CN" altLang="zh-CN" sz="2000" b="1" dirty="0">
                <a:solidFill>
                  <a:srgbClr val="C00000"/>
                </a:solidFill>
                <a:latin typeface="微软雅黑" panose="020B0503020204020204" charset="-122"/>
                <a:ea typeface="微软雅黑" panose="020B0503020204020204" charset="-122"/>
                <a:cs typeface="微软雅黑" panose="020B0503020204020204" charset="-122"/>
              </a:rPr>
              <a:t>选择</a:t>
            </a:r>
            <a:r>
              <a:rPr lang="zh-CN" altLang="zh-CN" sz="2000" dirty="0">
                <a:latin typeface="微软雅黑" panose="020B0503020204020204" charset="-122"/>
                <a:ea typeface="微软雅黑" panose="020B0503020204020204" charset="-122"/>
                <a:cs typeface="微软雅黑" panose="020B0503020204020204" charset="-122"/>
              </a:rPr>
              <a:t>是通过选择句法结构中可以组合的词类或词组的类来表示一定语法意义的形式</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楷体" panose="02010609060101010101" charset="-122"/>
                <a:ea typeface="楷体" panose="02010609060101010101" charset="-122"/>
                <a:cs typeface="楷体" panose="02010609060101010101" charset="-122"/>
              </a:rPr>
              <a:t>比如</a:t>
            </a:r>
            <a:r>
              <a:rPr lang="zh-CN" altLang="zh-CN" sz="2000" dirty="0">
                <a:latin typeface="楷体" panose="02010609060101010101" charset="-122"/>
                <a:ea typeface="楷体" panose="02010609060101010101" charset="-122"/>
                <a:cs typeface="楷体" panose="02010609060101010101" charset="-122"/>
              </a:rPr>
              <a:t>：“读书”是动宾结构，“好书”是偏正</a:t>
            </a:r>
            <a:r>
              <a:rPr lang="zh-CN" altLang="zh-CN" sz="2000" dirty="0" smtClean="0">
                <a:latin typeface="楷体" panose="02010609060101010101" charset="-122"/>
                <a:ea typeface="楷体" panose="02010609060101010101" charset="-122"/>
                <a:cs typeface="楷体" panose="02010609060101010101" charset="-122"/>
              </a:rPr>
              <a:t>结构</a:t>
            </a:r>
            <a:r>
              <a:rPr lang="zh-CN" altLang="en-US" sz="2000" dirty="0" smtClean="0">
                <a:latin typeface="楷体" panose="02010609060101010101" charset="-122"/>
                <a:ea typeface="楷体" panose="02010609060101010101" charset="-122"/>
                <a:cs typeface="楷体" panose="02010609060101010101" charset="-122"/>
              </a:rPr>
              <a:t>。</a:t>
            </a:r>
            <a:endParaRPr lang="zh-CN"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923330"/>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2" name="文本框 1"/>
          <p:cNvSpPr txBox="1"/>
          <p:nvPr/>
        </p:nvSpPr>
        <p:spPr>
          <a:xfrm>
            <a:off x="2465151" y="1166"/>
            <a:ext cx="6678849" cy="4175182"/>
          </a:xfrm>
          <a:prstGeom prst="rect">
            <a:avLst/>
          </a:prstGeom>
          <a:noFill/>
        </p:spPr>
        <p:txBody>
          <a:bodyPr wrap="square" rtlCol="0">
            <a:spAutoFit/>
          </a:bodyPr>
          <a:lstStyle/>
          <a:p>
            <a:pPr>
              <a:lnSpc>
                <a:spcPct val="150000"/>
              </a:lnSpc>
            </a:pPr>
            <a:r>
              <a:rPr lang="en-US" altLang="zh-CN" sz="2000" b="1" dirty="0" smtClean="0">
                <a:latin typeface="微软雅黑" panose="020B0503020204020204" charset="-122"/>
                <a:ea typeface="微软雅黑" panose="020B0503020204020204" charset="-122"/>
                <a:cs typeface="微软雅黑" panose="020B0503020204020204" charset="-122"/>
              </a:rPr>
              <a:t>2</a:t>
            </a:r>
            <a:r>
              <a:rPr lang="zh-CN" altLang="en-US" sz="2000" b="1" dirty="0" smtClean="0">
                <a:latin typeface="微软雅黑" panose="020B0503020204020204" charset="-122"/>
                <a:ea typeface="微软雅黑" panose="020B0503020204020204" charset="-122"/>
                <a:cs typeface="微软雅黑" panose="020B0503020204020204" charset="-122"/>
              </a:rPr>
              <a:t>、</a:t>
            </a:r>
            <a:r>
              <a:rPr lang="zh-CN" altLang="zh-CN" sz="2000" b="1" dirty="0">
                <a:latin typeface="微软雅黑" panose="020B0503020204020204" charset="-122"/>
                <a:ea typeface="微软雅黑" panose="020B0503020204020204" charset="-122"/>
                <a:cs typeface="微软雅黑" panose="020B0503020204020204" charset="-122"/>
              </a:rPr>
              <a:t>什么是句法手段？举例说明句法手段的主要类别。</a:t>
            </a:r>
            <a:endParaRPr lang="zh-CN" altLang="zh-CN" sz="20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答案：</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a:t>
            </a:r>
            <a:r>
              <a:rPr lang="en-US" altLang="zh-CN" sz="2000" dirty="0" smtClean="0">
                <a:latin typeface="微软雅黑" panose="020B0503020204020204" charset="-122"/>
                <a:ea typeface="微软雅黑" panose="020B0503020204020204" charset="-122"/>
                <a:cs typeface="微软雅黑" panose="020B0503020204020204" charset="-122"/>
              </a:rPr>
              <a:t>3</a:t>
            </a:r>
            <a:r>
              <a:rPr lang="zh-CN" altLang="en-US" sz="2000" dirty="0" smtClean="0">
                <a:latin typeface="微软雅黑" panose="020B0503020204020204" charset="-122"/>
                <a:ea typeface="微软雅黑" panose="020B0503020204020204" charset="-122"/>
                <a:cs typeface="微软雅黑" panose="020B0503020204020204" charset="-122"/>
              </a:rPr>
              <a:t>）</a:t>
            </a:r>
            <a:r>
              <a:rPr lang="zh-CN" altLang="zh-CN" sz="2000" b="1" dirty="0" smtClean="0">
                <a:solidFill>
                  <a:srgbClr val="C00000"/>
                </a:solidFill>
                <a:latin typeface="微软雅黑" panose="020B0503020204020204" charset="-122"/>
                <a:ea typeface="微软雅黑" panose="020B0503020204020204" charset="-122"/>
                <a:cs typeface="微软雅黑" panose="020B0503020204020204" charset="-122"/>
              </a:rPr>
              <a:t>语序</a:t>
            </a:r>
            <a:r>
              <a:rPr lang="zh-CN" altLang="zh-CN" sz="2000" dirty="0">
                <a:latin typeface="微软雅黑" panose="020B0503020204020204" charset="-122"/>
                <a:ea typeface="微软雅黑" panose="020B0503020204020204" charset="-122"/>
                <a:cs typeface="微软雅黑" panose="020B0503020204020204" charset="-122"/>
              </a:rPr>
              <a:t>是通过句法结构中词语的位置顺序来表示一定语法意义的形式，</a:t>
            </a:r>
            <a:r>
              <a:rPr lang="zh-CN" altLang="zh-CN" sz="2000" dirty="0">
                <a:latin typeface="楷体" panose="02010609060101010101" charset="-122"/>
                <a:ea typeface="楷体" panose="02010609060101010101" charset="-122"/>
                <a:cs typeface="楷体" panose="02010609060101010101" charset="-122"/>
              </a:rPr>
              <a:t>如汉语常常要利用词语的顺序表示语法关系，“天气好”是主谓关系，“好天气”是偏正关系</a:t>
            </a:r>
            <a:r>
              <a:rPr lang="zh-CN" altLang="zh-CN" sz="2000" dirty="0" smtClean="0">
                <a:latin typeface="楷体" panose="02010609060101010101" charset="-122"/>
                <a:ea typeface="楷体" panose="02010609060101010101" charset="-122"/>
                <a:cs typeface="楷体" panose="02010609060101010101" charset="-122"/>
              </a:rPr>
              <a:t>。</a:t>
            </a:r>
            <a:r>
              <a:rPr lang="zh-CN" altLang="en-US" sz="2000" dirty="0" smtClean="0">
                <a:latin typeface="楷体" panose="02010609060101010101" charset="-122"/>
                <a:ea typeface="楷体" panose="02010609060101010101" charset="-122"/>
                <a:cs typeface="楷体" panose="02010609060101010101" charset="-122"/>
              </a:rPr>
              <a:t>（</a:t>
            </a:r>
            <a:r>
              <a:rPr lang="en-US" altLang="zh-CN" sz="2000" dirty="0" smtClean="0">
                <a:latin typeface="楷体" panose="02010609060101010101" charset="-122"/>
                <a:ea typeface="楷体" panose="02010609060101010101" charset="-122"/>
                <a:cs typeface="楷体" panose="02010609060101010101" charset="-122"/>
              </a:rPr>
              <a:t>4</a:t>
            </a:r>
            <a:r>
              <a:rPr lang="zh-CN" altLang="en-US" sz="2000" dirty="0" smtClean="0">
                <a:latin typeface="楷体" panose="02010609060101010101" charset="-122"/>
                <a:ea typeface="楷体" panose="02010609060101010101" charset="-122"/>
                <a:cs typeface="楷体" panose="02010609060101010101" charset="-122"/>
              </a:rPr>
              <a:t>）</a:t>
            </a:r>
            <a:r>
              <a:rPr lang="zh-CN" altLang="zh-CN" sz="2000" b="1" dirty="0" smtClean="0">
                <a:solidFill>
                  <a:srgbClr val="C00000"/>
                </a:solidFill>
                <a:latin typeface="微软雅黑" panose="020B0503020204020204" charset="-122"/>
                <a:ea typeface="微软雅黑" panose="020B0503020204020204" charset="-122"/>
                <a:cs typeface="微软雅黑" panose="020B0503020204020204" charset="-122"/>
              </a:rPr>
              <a:t>句调</a:t>
            </a:r>
            <a:r>
              <a:rPr lang="zh-CN" altLang="zh-CN" sz="2000" dirty="0">
                <a:latin typeface="微软雅黑" panose="020B0503020204020204" charset="-122"/>
                <a:ea typeface="微软雅黑" panose="020B0503020204020204" charset="-122"/>
                <a:cs typeface="微软雅黑" panose="020B0503020204020204" charset="-122"/>
              </a:rPr>
              <a:t>是通过整个句子的音高、重音、停顿等来表示一定语法意义的形式</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楷体" panose="02010609060101010101" charset="-122"/>
                <a:ea typeface="楷体" panose="02010609060101010101" charset="-122"/>
                <a:cs typeface="楷体" panose="02010609060101010101" charset="-122"/>
              </a:rPr>
              <a:t>句子</a:t>
            </a:r>
            <a:r>
              <a:rPr lang="zh-CN" altLang="zh-CN" sz="2000" dirty="0">
                <a:latin typeface="楷体" panose="02010609060101010101" charset="-122"/>
                <a:ea typeface="楷体" panose="02010609060101010101" charset="-122"/>
                <a:cs typeface="楷体" panose="02010609060101010101" charset="-122"/>
              </a:rPr>
              <a:t>的句调和语气词的关系十分密切，如“他去吗？”和“你去吧！</a:t>
            </a:r>
            <a:r>
              <a:rPr lang="zh-CN" altLang="zh-CN" sz="2000" dirty="0" smtClean="0">
                <a:latin typeface="楷体" panose="02010609060101010101" charset="-122"/>
                <a:ea typeface="楷体" panose="02010609060101010101" charset="-122"/>
                <a:cs typeface="楷体" panose="02010609060101010101" charset="-122"/>
              </a:rPr>
              <a:t>” 用</a:t>
            </a:r>
            <a:r>
              <a:rPr lang="zh-CN" altLang="zh-CN" sz="2000" dirty="0">
                <a:latin typeface="楷体" panose="02010609060101010101" charset="-122"/>
                <a:ea typeface="楷体" panose="02010609060101010101" charset="-122"/>
                <a:cs typeface="楷体" panose="02010609060101010101" charset="-122"/>
              </a:rPr>
              <a:t>不同的语气词来表示疑问、祈使语气。</a:t>
            </a:r>
            <a:endParaRPr lang="zh-CN" altLang="zh-CN" sz="2000"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923330"/>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2" name="文本框 1"/>
          <p:cNvSpPr txBox="1"/>
          <p:nvPr/>
        </p:nvSpPr>
        <p:spPr>
          <a:xfrm>
            <a:off x="2465151" y="1166"/>
            <a:ext cx="6678849" cy="4662815"/>
          </a:xfrm>
          <a:prstGeom prst="rect">
            <a:avLst/>
          </a:prstGeom>
          <a:noFill/>
        </p:spPr>
        <p:txBody>
          <a:bodyPr wrap="square" rtlCol="0">
            <a:spAutoFit/>
          </a:bodyPr>
          <a:lstStyle/>
          <a:p>
            <a:pPr>
              <a:lnSpc>
                <a:spcPct val="150000"/>
              </a:lnSpc>
            </a:pPr>
            <a:r>
              <a:rPr lang="en-US" altLang="zh-CN" b="1" dirty="0" smtClean="0">
                <a:latin typeface="微软雅黑" panose="020B0503020204020204" charset="-122"/>
                <a:ea typeface="微软雅黑" panose="020B0503020204020204" charset="-122"/>
                <a:cs typeface="微软雅黑" panose="020B0503020204020204" charset="-122"/>
              </a:rPr>
              <a:t>3</a:t>
            </a:r>
            <a:r>
              <a:rPr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划分词类共有哪三种标准</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smtClean="0">
                <a:latin typeface="微软雅黑" panose="020B0503020204020204" charset="-122"/>
                <a:ea typeface="微软雅黑" panose="020B0503020204020204" charset="-122"/>
                <a:cs typeface="微软雅黑" panose="020B0503020204020204" charset="-122"/>
              </a:rPr>
              <a:t>答案：</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词类</a:t>
            </a:r>
            <a:r>
              <a:rPr lang="zh-CN" altLang="zh-CN" dirty="0">
                <a:latin typeface="微软雅黑" panose="020B0503020204020204" charset="-122"/>
                <a:ea typeface="微软雅黑" panose="020B0503020204020204" charset="-122"/>
                <a:cs typeface="微软雅黑" panose="020B0503020204020204" charset="-122"/>
              </a:rPr>
              <a:t>是指可以替换在语法结构某些共同组合位置上的词的类，即具有聚合关系的词的类。词类划分的标准主要有三种：</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1</a:t>
            </a:r>
            <a:r>
              <a:rPr lang="zh-CN" altLang="zh-CN" dirty="0">
                <a:latin typeface="微软雅黑" panose="020B0503020204020204" charset="-122"/>
                <a:ea typeface="微软雅黑" panose="020B0503020204020204" charset="-122"/>
                <a:cs typeface="微软雅黑" panose="020B0503020204020204" charset="-122"/>
              </a:rPr>
              <a:t>）</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形态标准</a:t>
            </a:r>
            <a:r>
              <a:rPr lang="zh-CN" altLang="zh-CN" dirty="0">
                <a:latin typeface="微软雅黑" panose="020B0503020204020204" charset="-122"/>
                <a:ea typeface="微软雅黑" panose="020B0503020204020204" charset="-122"/>
                <a:cs typeface="微软雅黑" panose="020B0503020204020204" charset="-122"/>
              </a:rPr>
              <a:t>，即根据词形变化来确定词类；</a:t>
            </a:r>
            <a:r>
              <a:rPr lang="zh-CN" altLang="zh-CN" dirty="0">
                <a:latin typeface="楷体" panose="02010609060101010101" charset="-122"/>
                <a:ea typeface="楷体" panose="02010609060101010101" charset="-122"/>
                <a:cs typeface="楷体" panose="02010609060101010101" charset="-122"/>
              </a:rPr>
              <a:t>如英语名词大多有“</a:t>
            </a:r>
            <a:r>
              <a:rPr lang="en-US" altLang="zh-CN" dirty="0">
                <a:latin typeface="楷体" panose="02010609060101010101" charset="-122"/>
                <a:ea typeface="楷体" panose="02010609060101010101" charset="-122"/>
                <a:cs typeface="楷体" panose="02010609060101010101" charset="-122"/>
              </a:rPr>
              <a:t>-</a:t>
            </a:r>
            <a:r>
              <a:rPr lang="en-US" altLang="zh-CN" dirty="0" err="1">
                <a:latin typeface="楷体" panose="02010609060101010101" charset="-122"/>
                <a:ea typeface="楷体" panose="02010609060101010101" charset="-122"/>
                <a:cs typeface="楷体" panose="02010609060101010101" charset="-122"/>
              </a:rPr>
              <a:t>tion</a:t>
            </a:r>
            <a:r>
              <a:rPr lang="zh-CN" altLang="zh-CN" dirty="0">
                <a:latin typeface="楷体" panose="02010609060101010101" charset="-122"/>
                <a:ea typeface="楷体" panose="02010609060101010101" charset="-122"/>
                <a:cs typeface="楷体" panose="02010609060101010101" charset="-122"/>
              </a:rPr>
              <a:t>、</a:t>
            </a:r>
            <a:r>
              <a:rPr lang="en-US" altLang="zh-CN" dirty="0">
                <a:latin typeface="楷体" panose="02010609060101010101" charset="-122"/>
                <a:ea typeface="楷体" panose="02010609060101010101" charset="-122"/>
                <a:cs typeface="楷体" panose="02010609060101010101" charset="-122"/>
              </a:rPr>
              <a:t>-ness</a:t>
            </a:r>
            <a:r>
              <a:rPr lang="zh-CN" altLang="zh-CN" dirty="0">
                <a:latin typeface="楷体" panose="02010609060101010101" charset="-122"/>
                <a:ea typeface="楷体" panose="02010609060101010101" charset="-122"/>
                <a:cs typeface="楷体" panose="02010609060101010101" charset="-122"/>
              </a:rPr>
              <a:t>、</a:t>
            </a:r>
            <a:r>
              <a:rPr lang="en-US" altLang="zh-CN" dirty="0">
                <a:latin typeface="楷体" panose="02010609060101010101" charset="-122"/>
                <a:ea typeface="楷体" panose="02010609060101010101" charset="-122"/>
                <a:cs typeface="楷体" panose="02010609060101010101" charset="-122"/>
              </a:rPr>
              <a:t>-</a:t>
            </a:r>
            <a:r>
              <a:rPr lang="en-US" altLang="zh-CN" dirty="0" err="1">
                <a:latin typeface="楷体" panose="02010609060101010101" charset="-122"/>
                <a:ea typeface="楷体" panose="02010609060101010101" charset="-122"/>
                <a:cs typeface="楷体" panose="02010609060101010101" charset="-122"/>
              </a:rPr>
              <a:t>ment</a:t>
            </a:r>
            <a:r>
              <a:rPr lang="zh-CN" altLang="zh-CN" dirty="0">
                <a:latin typeface="楷体" panose="02010609060101010101" charset="-122"/>
                <a:ea typeface="楷体" panose="02010609060101010101" charset="-122"/>
                <a:cs typeface="楷体" panose="02010609060101010101" charset="-122"/>
              </a:rPr>
              <a:t>”这样的词尾，可以帮助区别词类。</a:t>
            </a:r>
            <a:endParaRPr lang="zh-CN" altLang="zh-CN" dirty="0">
              <a:latin typeface="楷体" panose="02010609060101010101" charset="-122"/>
              <a:ea typeface="楷体" panose="02010609060101010101" charset="-122"/>
              <a:cs typeface="楷体" panose="02010609060101010101"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2</a:t>
            </a:r>
            <a:r>
              <a:rPr lang="zh-CN" altLang="zh-CN" dirty="0">
                <a:latin typeface="微软雅黑" panose="020B0503020204020204" charset="-122"/>
                <a:ea typeface="微软雅黑" panose="020B0503020204020204" charset="-122"/>
                <a:cs typeface="微软雅黑" panose="020B0503020204020204" charset="-122"/>
              </a:rPr>
              <a:t>）</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意义标准</a:t>
            </a:r>
            <a:r>
              <a:rPr lang="zh-CN" altLang="zh-CN" dirty="0">
                <a:latin typeface="微软雅黑" panose="020B0503020204020204" charset="-122"/>
                <a:ea typeface="微软雅黑" panose="020B0503020204020204" charset="-122"/>
                <a:cs typeface="微软雅黑" panose="020B0503020204020204" charset="-122"/>
              </a:rPr>
              <a:t>，即根据词的意义来确定词类</a:t>
            </a:r>
            <a:r>
              <a:rPr lang="zh-CN" altLang="zh-CN" dirty="0" smtClean="0">
                <a:latin typeface="微软雅黑" panose="020B0503020204020204" charset="-122"/>
                <a:ea typeface="微软雅黑" panose="020B0503020204020204" charset="-122"/>
                <a:cs typeface="微软雅黑" panose="020B0503020204020204" charset="-122"/>
              </a:rPr>
              <a:t>；</a:t>
            </a:r>
            <a:r>
              <a:rPr lang="zh-CN" altLang="en-US" dirty="0" smtClean="0">
                <a:latin typeface="微软雅黑" panose="020B0503020204020204" charset="-122"/>
                <a:ea typeface="微软雅黑" panose="020B0503020204020204" charset="-122"/>
                <a:cs typeface="微软雅黑" panose="020B0503020204020204" charset="-122"/>
              </a:rPr>
              <a:t>如</a:t>
            </a:r>
            <a:r>
              <a:rPr lang="zh-CN" altLang="zh-CN" dirty="0" smtClean="0">
                <a:latin typeface="楷体" panose="02010609060101010101" charset="-122"/>
                <a:ea typeface="楷体" panose="02010609060101010101" charset="-122"/>
                <a:cs typeface="楷体" panose="02010609060101010101" charset="-122"/>
              </a:rPr>
              <a:t>说</a:t>
            </a:r>
            <a:r>
              <a:rPr lang="zh-CN" altLang="zh-CN" dirty="0">
                <a:latin typeface="楷体" panose="02010609060101010101" charset="-122"/>
                <a:ea typeface="楷体" panose="02010609060101010101" charset="-122"/>
                <a:cs typeface="楷体" panose="02010609060101010101" charset="-122"/>
              </a:rPr>
              <a:t>到“桌子、大楼”很容易想到某种具体的东西，所以是</a:t>
            </a:r>
            <a:r>
              <a:rPr lang="zh-CN" altLang="zh-CN" dirty="0" smtClean="0">
                <a:latin typeface="楷体" panose="02010609060101010101" charset="-122"/>
                <a:ea typeface="楷体" panose="02010609060101010101" charset="-122"/>
                <a:cs typeface="楷体" panose="02010609060101010101" charset="-122"/>
              </a:rPr>
              <a:t>名词</a:t>
            </a:r>
            <a:r>
              <a:rPr lang="zh-CN" altLang="en-US" dirty="0" smtClean="0">
                <a:latin typeface="楷体" panose="02010609060101010101" charset="-122"/>
                <a:ea typeface="楷体" panose="02010609060101010101" charset="-122"/>
                <a:cs typeface="楷体" panose="02010609060101010101" charset="-122"/>
              </a:rPr>
              <a:t>。</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3</a:t>
            </a:r>
            <a:r>
              <a:rPr lang="zh-CN" altLang="zh-CN" dirty="0">
                <a:latin typeface="微软雅黑" panose="020B0503020204020204" charset="-122"/>
                <a:ea typeface="微软雅黑" panose="020B0503020204020204" charset="-122"/>
                <a:cs typeface="微软雅黑" panose="020B0503020204020204" charset="-122"/>
              </a:rPr>
              <a:t>）</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分布标准</a:t>
            </a:r>
            <a:r>
              <a:rPr lang="zh-CN" altLang="zh-CN" dirty="0">
                <a:latin typeface="微软雅黑" panose="020B0503020204020204" charset="-122"/>
                <a:ea typeface="微软雅黑" panose="020B0503020204020204" charset="-122"/>
                <a:cs typeface="微软雅黑" panose="020B0503020204020204" charset="-122"/>
              </a:rPr>
              <a:t>，即根据词的聚合位置来确定词类</a:t>
            </a:r>
            <a:r>
              <a:rPr lang="zh-CN" altLang="zh-CN" dirty="0" smtClean="0">
                <a:latin typeface="微软雅黑" panose="020B0503020204020204" charset="-122"/>
                <a:ea typeface="微软雅黑" panose="020B0503020204020204" charset="-122"/>
                <a:cs typeface="微软雅黑" panose="020B0503020204020204" charset="-122"/>
              </a:rPr>
              <a:t>。</a:t>
            </a:r>
            <a:r>
              <a:rPr lang="zh-CN" altLang="en-US" dirty="0" smtClean="0">
                <a:latin typeface="楷体" panose="02010609060101010101" charset="-122"/>
                <a:ea typeface="楷体" panose="02010609060101010101" charset="-122"/>
                <a:cs typeface="楷体" panose="02010609060101010101" charset="-122"/>
              </a:rPr>
              <a:t>如</a:t>
            </a:r>
            <a:r>
              <a:rPr lang="zh-CN" altLang="zh-CN" dirty="0" smtClean="0">
                <a:latin typeface="楷体" panose="02010609060101010101" charset="-122"/>
                <a:ea typeface="楷体" panose="02010609060101010101" charset="-122"/>
                <a:cs typeface="楷体" panose="02010609060101010101" charset="-122"/>
              </a:rPr>
              <a:t>汉语</a:t>
            </a:r>
            <a:r>
              <a:rPr lang="zh-CN" altLang="zh-CN" dirty="0">
                <a:latin typeface="楷体" panose="02010609060101010101" charset="-122"/>
                <a:ea typeface="楷体" panose="02010609060101010101" charset="-122"/>
                <a:cs typeface="楷体" panose="02010609060101010101" charset="-122"/>
              </a:rPr>
              <a:t>“木头烂了”中“木头”的位置可以用“房子、道路、轮胎”等词替换，这些可替换出现的词之间就存在聚合关系。</a:t>
            </a:r>
            <a:endParaRPr lang="zh-CN" altLang="zh-CN"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390124" cy="646331"/>
          </a:xfrm>
          <a:prstGeom prst="rect">
            <a:avLst/>
          </a:prstGeom>
          <a:noFill/>
        </p:spPr>
        <p:txBody>
          <a:bodyPr wrap="none" rtlCol="0">
            <a:spAutoFit/>
          </a:bodyPr>
          <a:lstStyle/>
          <a:p>
            <a:r>
              <a:rPr kumimoji="1" lang="zh-CN" altLang="en-US" b="1" dirty="0" smtClean="0">
                <a:solidFill>
                  <a:srgbClr val="C00000"/>
                </a:solidFill>
              </a:rPr>
              <a:t>［论述题］</a:t>
            </a:r>
            <a:endParaRPr kumimoji="1" lang="en-US" altLang="zh-CN" b="1" dirty="0" smtClean="0">
              <a:solidFill>
                <a:srgbClr val="C00000"/>
              </a:solidFill>
            </a:endParaRPr>
          </a:p>
          <a:p>
            <a:r>
              <a:rPr kumimoji="1" lang="en-US" altLang="zh-CN" b="1" dirty="0" smtClean="0">
                <a:solidFill>
                  <a:srgbClr val="C00000"/>
                </a:solidFill>
              </a:rPr>
              <a:t>1910</a:t>
            </a:r>
            <a:r>
              <a:rPr kumimoji="1" lang="zh-CN" altLang="en-US" b="1" dirty="0" smtClean="0">
                <a:solidFill>
                  <a:srgbClr val="C00000"/>
                </a:solidFill>
              </a:rPr>
              <a:t>考过的</a:t>
            </a:r>
            <a:endParaRPr kumimoji="1" lang="en-US" altLang="zh-CN" b="1" dirty="0" smtClean="0">
              <a:solidFill>
                <a:srgbClr val="C00000"/>
              </a:solidFill>
            </a:endParaRPr>
          </a:p>
        </p:txBody>
      </p:sp>
      <p:sp>
        <p:nvSpPr>
          <p:cNvPr id="2" name="文本框 1"/>
          <p:cNvSpPr txBox="1"/>
          <p:nvPr/>
        </p:nvSpPr>
        <p:spPr>
          <a:xfrm>
            <a:off x="2465151" y="1166"/>
            <a:ext cx="6678849" cy="3415030"/>
          </a:xfrm>
          <a:prstGeom prst="rect">
            <a:avLst/>
          </a:prstGeom>
          <a:noFill/>
        </p:spPr>
        <p:txBody>
          <a:bodyPr wrap="square" rtlCol="0">
            <a:spAutoFit/>
          </a:bodyPr>
          <a:lstStyle/>
          <a:p>
            <a:pPr>
              <a:lnSpc>
                <a:spcPct val="150000"/>
              </a:lnSpc>
            </a:pPr>
            <a:r>
              <a:rPr lang="en-US" altLang="zh-CN" b="1" dirty="0" smtClean="0">
                <a:latin typeface="微软雅黑" panose="020B0503020204020204" charset="-122"/>
                <a:ea typeface="微软雅黑" panose="020B0503020204020204" charset="-122"/>
                <a:cs typeface="微软雅黑" panose="020B0503020204020204" charset="-122"/>
              </a:rPr>
              <a:t>4</a:t>
            </a:r>
            <a:r>
              <a:rPr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试结合实例说明现代汉语中可以划分出哪些词类。</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汉语</a:t>
            </a:r>
            <a:r>
              <a:rPr lang="zh-CN" altLang="zh-CN" dirty="0">
                <a:latin typeface="微软雅黑" panose="020B0503020204020204" charset="-122"/>
                <a:ea typeface="微软雅黑" panose="020B0503020204020204" charset="-122"/>
                <a:cs typeface="微软雅黑" panose="020B0503020204020204" charset="-122"/>
              </a:rPr>
              <a:t>可以划分出大约</a:t>
            </a:r>
            <a:r>
              <a:rPr lang="en-US" altLang="zh-CN" dirty="0">
                <a:latin typeface="微软雅黑" panose="020B0503020204020204" charset="-122"/>
                <a:ea typeface="微软雅黑" panose="020B0503020204020204" charset="-122"/>
                <a:cs typeface="微软雅黑" panose="020B0503020204020204" charset="-122"/>
              </a:rPr>
              <a:t>15</a:t>
            </a:r>
            <a:r>
              <a:rPr lang="zh-CN" altLang="zh-CN" dirty="0">
                <a:latin typeface="微软雅黑" panose="020B0503020204020204" charset="-122"/>
                <a:ea typeface="微软雅黑" panose="020B0503020204020204" charset="-122"/>
                <a:cs typeface="微软雅黑" panose="020B0503020204020204" charset="-122"/>
              </a:rPr>
              <a:t>种词类：</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solidFill>
                  <a:srgbClr val="0070C0"/>
                </a:solidFill>
                <a:latin typeface="微软雅黑" panose="020B0503020204020204" charset="-122"/>
                <a:ea typeface="微软雅黑" panose="020B0503020204020204" charset="-122"/>
                <a:cs typeface="微软雅黑" panose="020B0503020204020204" charset="-122"/>
              </a:rPr>
              <a:t>名词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朋友、人民。</a:t>
            </a:r>
            <a:r>
              <a:rPr lang="zh-CN" altLang="zh-CN" dirty="0">
                <a:solidFill>
                  <a:srgbClr val="0070C0"/>
                </a:solidFill>
                <a:latin typeface="微软雅黑" panose="020B0503020204020204" charset="-122"/>
                <a:ea typeface="微软雅黑" panose="020B0503020204020204" charset="-122"/>
                <a:cs typeface="微软雅黑" panose="020B0503020204020204" charset="-122"/>
              </a:rPr>
              <a:t>动词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批评、羡慕。</a:t>
            </a:r>
            <a:r>
              <a:rPr lang="zh-CN" altLang="zh-CN" dirty="0">
                <a:solidFill>
                  <a:srgbClr val="0070C0"/>
                </a:solidFill>
                <a:latin typeface="微软雅黑" panose="020B0503020204020204" charset="-122"/>
                <a:ea typeface="微软雅黑" panose="020B0503020204020204" charset="-122"/>
                <a:cs typeface="微软雅黑" panose="020B0503020204020204" charset="-122"/>
              </a:rPr>
              <a:t>形容词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聪明、勇敢。</a:t>
            </a:r>
            <a:endParaRPr lang="zh-CN" altLang="zh-CN" dirty="0">
              <a:latin typeface="楷体" panose="02010609060101010101" charset="-122"/>
              <a:ea typeface="楷体" panose="02010609060101010101" charset="-122"/>
              <a:cs typeface="楷体" panose="02010609060101010101" charset="-122"/>
            </a:endParaRPr>
          </a:p>
          <a:p>
            <a:pPr>
              <a:lnSpc>
                <a:spcPct val="150000"/>
              </a:lnSpc>
            </a:pPr>
            <a:r>
              <a:rPr lang="zh-CN" altLang="zh-CN" dirty="0">
                <a:solidFill>
                  <a:srgbClr val="0070C0"/>
                </a:solidFill>
                <a:latin typeface="微软雅黑" panose="020B0503020204020204" charset="-122"/>
                <a:ea typeface="微软雅黑" panose="020B0503020204020204" charset="-122"/>
                <a:cs typeface="微软雅黑" panose="020B0503020204020204" charset="-122"/>
              </a:rPr>
              <a:t>区别词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大型、西式。</a:t>
            </a:r>
            <a:r>
              <a:rPr lang="zh-CN" altLang="zh-CN" dirty="0">
                <a:solidFill>
                  <a:srgbClr val="0070C0"/>
                </a:solidFill>
                <a:latin typeface="微软雅黑" panose="020B0503020204020204" charset="-122"/>
                <a:ea typeface="微软雅黑" panose="020B0503020204020204" charset="-122"/>
                <a:cs typeface="微软雅黑" panose="020B0503020204020204" charset="-122"/>
              </a:rPr>
              <a:t>状态词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雪白、漆黑。</a:t>
            </a:r>
            <a:r>
              <a:rPr lang="zh-CN" altLang="zh-CN" dirty="0">
                <a:solidFill>
                  <a:srgbClr val="0070C0"/>
                </a:solidFill>
                <a:latin typeface="微软雅黑" panose="020B0503020204020204" charset="-122"/>
                <a:ea typeface="微软雅黑" panose="020B0503020204020204" charset="-122"/>
                <a:cs typeface="微软雅黑" panose="020B0503020204020204" charset="-122"/>
              </a:rPr>
              <a:t>副词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很、非常。</a:t>
            </a:r>
            <a:endParaRPr lang="zh-CN" altLang="zh-CN" dirty="0">
              <a:latin typeface="楷体" panose="02010609060101010101" charset="-122"/>
              <a:ea typeface="楷体" panose="02010609060101010101" charset="-122"/>
              <a:cs typeface="楷体" panose="02010609060101010101" charset="-122"/>
            </a:endParaRPr>
          </a:p>
          <a:p>
            <a:pPr>
              <a:lnSpc>
                <a:spcPct val="150000"/>
              </a:lnSpc>
            </a:pPr>
            <a:r>
              <a:rPr lang="zh-CN" altLang="zh-CN" dirty="0">
                <a:solidFill>
                  <a:srgbClr val="0070C0"/>
                </a:solidFill>
                <a:latin typeface="微软雅黑" panose="020B0503020204020204" charset="-122"/>
                <a:ea typeface="微软雅黑" panose="020B0503020204020204" charset="-122"/>
                <a:cs typeface="微软雅黑" panose="020B0503020204020204" charset="-122"/>
              </a:rPr>
              <a:t>代词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怎么、多少。</a:t>
            </a:r>
            <a:r>
              <a:rPr lang="zh-CN" altLang="zh-CN" dirty="0">
                <a:solidFill>
                  <a:srgbClr val="0070C0"/>
                </a:solidFill>
                <a:latin typeface="微软雅黑" panose="020B0503020204020204" charset="-122"/>
                <a:ea typeface="微软雅黑" panose="020B0503020204020204" charset="-122"/>
                <a:cs typeface="微软雅黑" panose="020B0503020204020204" charset="-122"/>
              </a:rPr>
              <a:t>数词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第一、一两个。</a:t>
            </a:r>
            <a:r>
              <a:rPr lang="zh-CN" altLang="zh-CN" dirty="0">
                <a:solidFill>
                  <a:srgbClr val="0070C0"/>
                </a:solidFill>
                <a:latin typeface="微软雅黑" panose="020B0503020204020204" charset="-122"/>
                <a:ea typeface="微软雅黑" panose="020B0503020204020204" charset="-122"/>
                <a:cs typeface="微软雅黑" panose="020B0503020204020204" charset="-122"/>
                <a:sym typeface="+mn-ea"/>
              </a:rPr>
              <a:t>介词</a:t>
            </a:r>
            <a:r>
              <a:rPr lang="zh-CN" altLang="zh-CN" dirty="0">
                <a:latin typeface="微软雅黑" panose="020B0503020204020204" charset="-122"/>
                <a:ea typeface="微软雅黑" panose="020B0503020204020204" charset="-122"/>
                <a:cs typeface="微软雅黑" panose="020B0503020204020204" charset="-122"/>
                <a:sym typeface="+mn-ea"/>
              </a:rPr>
              <a:t>：</a:t>
            </a:r>
            <a:r>
              <a:rPr lang="zh-CN" altLang="zh-CN" dirty="0">
                <a:latin typeface="楷体" panose="02010609060101010101" charset="-122"/>
                <a:ea typeface="楷体" panose="02010609060101010101" charset="-122"/>
                <a:cs typeface="楷体" panose="02010609060101010101" charset="-122"/>
                <a:sym typeface="+mn-ea"/>
              </a:rPr>
              <a:t>在、按照。</a:t>
            </a:r>
            <a:endParaRPr lang="zh-CN" altLang="zh-CN" dirty="0">
              <a:latin typeface="楷体" panose="02010609060101010101" charset="-122"/>
              <a:ea typeface="楷体" panose="02010609060101010101" charset="-122"/>
              <a:cs typeface="楷体" panose="02010609060101010101" charset="-122"/>
            </a:endParaRPr>
          </a:p>
          <a:p>
            <a:pPr>
              <a:lnSpc>
                <a:spcPct val="150000"/>
              </a:lnSpc>
            </a:pPr>
            <a:r>
              <a:rPr lang="zh-CN" altLang="zh-CN" dirty="0">
                <a:solidFill>
                  <a:srgbClr val="0070C0"/>
                </a:solidFill>
                <a:latin typeface="微软雅黑" panose="020B0503020204020204" charset="-122"/>
                <a:ea typeface="微软雅黑" panose="020B0503020204020204" charset="-122"/>
                <a:cs typeface="微软雅黑" panose="020B0503020204020204" charset="-122"/>
              </a:rPr>
              <a:t>量词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个、堆。</a:t>
            </a:r>
            <a:r>
              <a:rPr lang="zh-CN" altLang="zh-CN" dirty="0">
                <a:solidFill>
                  <a:srgbClr val="0070C0"/>
                </a:solidFill>
                <a:latin typeface="微软雅黑" panose="020B0503020204020204" charset="-122"/>
                <a:ea typeface="微软雅黑" panose="020B0503020204020204" charset="-122"/>
                <a:cs typeface="微软雅黑" panose="020B0503020204020204" charset="-122"/>
              </a:rPr>
              <a:t>连词</a:t>
            </a:r>
            <a:r>
              <a:rPr lang="zh-CN" altLang="zh-CN" dirty="0">
                <a:latin typeface="微软雅黑" panose="020B0503020204020204" charset="-122"/>
                <a:ea typeface="微软雅黑" panose="020B0503020204020204" charset="-122"/>
                <a:cs typeface="微软雅黑" panose="020B0503020204020204" charset="-122"/>
              </a:rPr>
              <a:t>：和、而且。</a:t>
            </a:r>
            <a:r>
              <a:rPr lang="zh-CN" altLang="zh-CN" dirty="0">
                <a:solidFill>
                  <a:srgbClr val="0070C0"/>
                </a:solidFill>
                <a:latin typeface="微软雅黑" panose="020B0503020204020204" charset="-122"/>
                <a:ea typeface="微软雅黑" panose="020B0503020204020204" charset="-122"/>
                <a:cs typeface="微软雅黑" panose="020B0503020204020204" charset="-122"/>
              </a:rPr>
              <a:t>方位词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前、以北。</a:t>
            </a:r>
            <a:endParaRPr lang="zh-CN" altLang="zh-CN" dirty="0">
              <a:latin typeface="楷体" panose="02010609060101010101" charset="-122"/>
              <a:ea typeface="楷体" panose="02010609060101010101" charset="-122"/>
              <a:cs typeface="楷体" panose="02010609060101010101" charset="-122"/>
            </a:endParaRPr>
          </a:p>
          <a:p>
            <a:pPr>
              <a:lnSpc>
                <a:spcPct val="150000"/>
              </a:lnSpc>
            </a:pPr>
            <a:r>
              <a:rPr lang="zh-CN" altLang="zh-CN" dirty="0">
                <a:solidFill>
                  <a:srgbClr val="0070C0"/>
                </a:solidFill>
                <a:latin typeface="微软雅黑" panose="020B0503020204020204" charset="-122"/>
                <a:ea typeface="微软雅黑" panose="020B0503020204020204" charset="-122"/>
                <a:cs typeface="微软雅黑" panose="020B0503020204020204" charset="-122"/>
              </a:rPr>
              <a:t>叹词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唉、哼。</a:t>
            </a:r>
            <a:r>
              <a:rPr lang="zh-CN" altLang="zh-CN" dirty="0">
                <a:solidFill>
                  <a:srgbClr val="0070C0"/>
                </a:solidFill>
                <a:latin typeface="微软雅黑" panose="020B0503020204020204" charset="-122"/>
                <a:ea typeface="微软雅黑" panose="020B0503020204020204" charset="-122"/>
                <a:cs typeface="微软雅黑" panose="020B0503020204020204" charset="-122"/>
              </a:rPr>
              <a:t>助词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了、着、过。</a:t>
            </a:r>
            <a:r>
              <a:rPr lang="zh-CN" altLang="zh-CN" dirty="0">
                <a:solidFill>
                  <a:srgbClr val="0070C0"/>
                </a:solidFill>
                <a:latin typeface="微软雅黑" panose="020B0503020204020204" charset="-122"/>
                <a:ea typeface="微软雅黑" panose="020B0503020204020204" charset="-122"/>
                <a:cs typeface="微软雅黑" panose="020B0503020204020204" charset="-122"/>
              </a:rPr>
              <a:t>语气词</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吧、呢</a:t>
            </a:r>
            <a:endParaRPr lang="zh-CN" altLang="zh-CN"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0" y="7698"/>
            <a:ext cx="9144000" cy="51281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Click="0" advTm="3000">
        <p14:warp dir="in"/>
      </p:transition>
    </mc:Choice>
    <mc:Fallback>
      <p:transition spd="slow" advClick="0" advTm="3000">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923330"/>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2" name="文本框 1"/>
          <p:cNvSpPr txBox="1"/>
          <p:nvPr/>
        </p:nvSpPr>
        <p:spPr>
          <a:xfrm>
            <a:off x="2465151" y="1166"/>
            <a:ext cx="6678849" cy="4246245"/>
          </a:xfrm>
          <a:prstGeom prst="rect">
            <a:avLst/>
          </a:prstGeom>
          <a:noFill/>
        </p:spPr>
        <p:txBody>
          <a:bodyPr wrap="square" rtlCol="0">
            <a:spAutoFit/>
          </a:bodyPr>
          <a:lstStyle/>
          <a:p>
            <a:pPr>
              <a:lnSpc>
                <a:spcPct val="150000"/>
              </a:lnSpc>
            </a:pPr>
            <a:r>
              <a:rPr lang="en-US" altLang="zh-CN" b="1" dirty="0" smtClean="0">
                <a:latin typeface="微软雅黑" panose="020B0503020204020204" charset="-122"/>
                <a:ea typeface="微软雅黑" panose="020B0503020204020204" charset="-122"/>
                <a:cs typeface="微软雅黑" panose="020B0503020204020204" charset="-122"/>
              </a:rPr>
              <a:t>5</a:t>
            </a:r>
            <a:r>
              <a:rPr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举例说明汉语基本词组的五种主要类型。</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汉语</a:t>
            </a:r>
            <a:r>
              <a:rPr lang="zh-CN" altLang="zh-CN" dirty="0">
                <a:latin typeface="微软雅黑" panose="020B0503020204020204" charset="-122"/>
                <a:ea typeface="微软雅黑" panose="020B0503020204020204" charset="-122"/>
                <a:cs typeface="微软雅黑" panose="020B0503020204020204" charset="-122"/>
              </a:rPr>
              <a:t>的基本词组有五种主要类型：</a:t>
            </a:r>
            <a:br>
              <a:rPr lang="en-US" altLang="zh-CN" dirty="0">
                <a:latin typeface="微软雅黑" panose="020B0503020204020204" charset="-122"/>
                <a:ea typeface="微软雅黑" panose="020B0503020204020204" charset="-122"/>
                <a:cs typeface="微软雅黑" panose="020B0503020204020204" charset="-122"/>
              </a:rPr>
            </a:br>
            <a:r>
              <a:rPr lang="en-US" altLang="zh-CN" dirty="0">
                <a:latin typeface="微软雅黑" panose="020B0503020204020204" charset="-122"/>
                <a:ea typeface="微软雅黑" panose="020B0503020204020204" charset="-122"/>
                <a:cs typeface="微软雅黑" panose="020B0503020204020204" charset="-122"/>
              </a:rPr>
              <a:t>(1)</a:t>
            </a:r>
            <a:r>
              <a:rPr lang="zh-CN" altLang="zh-CN" b="1" u="sng" dirty="0">
                <a:solidFill>
                  <a:srgbClr val="C00000"/>
                </a:solidFill>
                <a:latin typeface="微软雅黑" panose="020B0503020204020204" charset="-122"/>
                <a:ea typeface="微软雅黑" panose="020B0503020204020204" charset="-122"/>
                <a:cs typeface="微软雅黑" panose="020B0503020204020204" charset="-122"/>
              </a:rPr>
              <a:t>主谓词组</a:t>
            </a:r>
            <a:r>
              <a:rPr lang="zh-CN" altLang="zh-CN" dirty="0">
                <a:latin typeface="微软雅黑" panose="020B0503020204020204" charset="-122"/>
                <a:ea typeface="微软雅黑" panose="020B0503020204020204" charset="-122"/>
                <a:cs typeface="微软雅黑" panose="020B0503020204020204" charset="-122"/>
              </a:rPr>
              <a:t>，即两个成分之间具有被说明和说明关系的词组，被说明成分是主语，说明成分是谓语。</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solidFill>
                  <a:srgbClr val="0070C0"/>
                </a:solidFill>
                <a:latin typeface="楷体" panose="02010609060101010101" charset="-122"/>
                <a:ea typeface="楷体" panose="02010609060101010101" charset="-122"/>
                <a:cs typeface="楷体" panose="02010609060101010101" charset="-122"/>
              </a:rPr>
              <a:t>如“他很聪明”、“火车开了”</a:t>
            </a:r>
            <a:r>
              <a:rPr lang="zh-CN" altLang="zh-CN" dirty="0">
                <a:latin typeface="楷体" panose="02010609060101010101" charset="-122"/>
                <a:ea typeface="楷体" panose="02010609060101010101" charset="-122"/>
                <a:cs typeface="楷体" panose="02010609060101010101" charset="-122"/>
              </a:rPr>
              <a:t>。</a:t>
            </a:r>
            <a:br>
              <a:rPr lang="en-US" altLang="zh-CN" dirty="0">
                <a:latin typeface="微软雅黑" panose="020B0503020204020204" charset="-122"/>
                <a:ea typeface="微软雅黑" panose="020B0503020204020204" charset="-122"/>
                <a:cs typeface="微软雅黑" panose="020B0503020204020204" charset="-122"/>
              </a:rPr>
            </a:br>
            <a:r>
              <a:rPr lang="en-US" altLang="zh-CN" dirty="0">
                <a:latin typeface="微软雅黑" panose="020B0503020204020204" charset="-122"/>
                <a:ea typeface="微软雅黑" panose="020B0503020204020204" charset="-122"/>
                <a:cs typeface="微软雅黑" panose="020B0503020204020204" charset="-122"/>
              </a:rPr>
              <a:t>(2)</a:t>
            </a:r>
            <a:r>
              <a:rPr lang="zh-CN" altLang="zh-CN" b="1" u="sng" dirty="0">
                <a:solidFill>
                  <a:srgbClr val="C00000"/>
                </a:solidFill>
                <a:latin typeface="微软雅黑" panose="020B0503020204020204" charset="-122"/>
                <a:ea typeface="微软雅黑" panose="020B0503020204020204" charset="-122"/>
                <a:cs typeface="微软雅黑" panose="020B0503020204020204" charset="-122"/>
              </a:rPr>
              <a:t>动宾词组</a:t>
            </a:r>
            <a:r>
              <a:rPr lang="zh-CN" altLang="zh-CN" dirty="0">
                <a:latin typeface="微软雅黑" panose="020B0503020204020204" charset="-122"/>
                <a:ea typeface="微软雅黑" panose="020B0503020204020204" charset="-122"/>
                <a:cs typeface="微软雅黑" panose="020B0503020204020204" charset="-122"/>
              </a:rPr>
              <a:t>，又叫述宾词组，即两个成分之间具有动作和所支配事物的关系的词组，动作成分是述语，被支配的成分是宾语</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solidFill>
                  <a:srgbClr val="0070C0"/>
                </a:solidFill>
                <a:latin typeface="楷体" panose="02010609060101010101" charset="-122"/>
                <a:ea typeface="楷体" panose="02010609060101010101" charset="-122"/>
                <a:cs typeface="楷体" panose="02010609060101010101" charset="-122"/>
              </a:rPr>
              <a:t>如</a:t>
            </a:r>
            <a:r>
              <a:rPr lang="zh-CN" altLang="zh-CN" dirty="0">
                <a:solidFill>
                  <a:srgbClr val="0070C0"/>
                </a:solidFill>
                <a:latin typeface="楷体" panose="02010609060101010101" charset="-122"/>
                <a:ea typeface="楷体" panose="02010609060101010101" charset="-122"/>
                <a:cs typeface="楷体" panose="02010609060101010101" charset="-122"/>
              </a:rPr>
              <a:t>“修理汽车”，“吃面条”</a:t>
            </a:r>
            <a:r>
              <a:rPr lang="zh-CN" altLang="zh-CN" dirty="0">
                <a:latin typeface="楷体" panose="02010609060101010101" charset="-122"/>
                <a:ea typeface="楷体" panose="02010609060101010101" charset="-122"/>
                <a:cs typeface="楷体" panose="02010609060101010101" charset="-122"/>
              </a:rPr>
              <a:t>。</a:t>
            </a:r>
            <a:br>
              <a:rPr lang="en-US" altLang="zh-CN" dirty="0">
                <a:latin typeface="微软雅黑" panose="020B0503020204020204" charset="-122"/>
                <a:ea typeface="微软雅黑" panose="020B0503020204020204" charset="-122"/>
                <a:cs typeface="微软雅黑" panose="020B0503020204020204" charset="-122"/>
              </a:rPr>
            </a:br>
            <a:endParaRPr lang="zh-CN" altLang="zh-CN"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923330"/>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2" name="文本框 1"/>
          <p:cNvSpPr txBox="1"/>
          <p:nvPr/>
        </p:nvSpPr>
        <p:spPr>
          <a:xfrm>
            <a:off x="2465151" y="1166"/>
            <a:ext cx="6678849" cy="4247317"/>
          </a:xfrm>
          <a:prstGeom prst="rect">
            <a:avLst/>
          </a:prstGeom>
          <a:noFill/>
        </p:spPr>
        <p:txBody>
          <a:bodyPr wrap="square" rtlCol="0">
            <a:spAutoFit/>
          </a:bodyPr>
          <a:lstStyle/>
          <a:p>
            <a:pPr>
              <a:lnSpc>
                <a:spcPct val="150000"/>
              </a:lnSpc>
            </a:pPr>
            <a:r>
              <a:rPr lang="en-US" altLang="zh-CN" b="1" dirty="0" smtClean="0">
                <a:latin typeface="微软雅黑" panose="020B0503020204020204" charset="-122"/>
                <a:ea typeface="微软雅黑" panose="020B0503020204020204" charset="-122"/>
                <a:cs typeface="微软雅黑" panose="020B0503020204020204" charset="-122"/>
              </a:rPr>
              <a:t>5</a:t>
            </a:r>
            <a:r>
              <a:rPr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举例说明汉语基本词组的五种主要类型。</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br>
              <a:rPr lang="en-US" altLang="zh-CN" dirty="0">
                <a:latin typeface="微软雅黑" panose="020B0503020204020204" charset="-122"/>
                <a:ea typeface="微软雅黑" panose="020B0503020204020204" charset="-122"/>
                <a:cs typeface="微软雅黑" panose="020B0503020204020204" charset="-122"/>
              </a:rPr>
            </a:br>
            <a:r>
              <a:rPr lang="en-US" altLang="zh-CN" dirty="0">
                <a:latin typeface="微软雅黑" panose="020B0503020204020204" charset="-122"/>
                <a:ea typeface="微软雅黑" panose="020B0503020204020204" charset="-122"/>
                <a:cs typeface="微软雅黑" panose="020B0503020204020204" charset="-122"/>
              </a:rPr>
              <a:t>(3)</a:t>
            </a:r>
            <a:r>
              <a:rPr lang="zh-CN" altLang="zh-CN" b="1" u="sng" dirty="0">
                <a:solidFill>
                  <a:srgbClr val="C00000"/>
                </a:solidFill>
                <a:latin typeface="微软雅黑" panose="020B0503020204020204" charset="-122"/>
                <a:ea typeface="微软雅黑" panose="020B0503020204020204" charset="-122"/>
                <a:cs typeface="微软雅黑" panose="020B0503020204020204" charset="-122"/>
              </a:rPr>
              <a:t>偏正词组</a:t>
            </a:r>
            <a:r>
              <a:rPr lang="zh-CN" altLang="zh-CN" dirty="0">
                <a:latin typeface="微软雅黑" panose="020B0503020204020204" charset="-122"/>
                <a:ea typeface="微软雅黑" panose="020B0503020204020204" charset="-122"/>
                <a:cs typeface="微软雅黑" panose="020B0503020204020204" charset="-122"/>
              </a:rPr>
              <a:t>，即两个成分之间具有修饰限制和被修饰被限制关系的词组。</a:t>
            </a:r>
            <a:r>
              <a:rPr lang="zh-CN" altLang="zh-CN" dirty="0">
                <a:latin typeface="楷体" panose="02010609060101010101" charset="-122"/>
                <a:ea typeface="楷体" panose="02010609060101010101" charset="-122"/>
                <a:cs typeface="楷体" panose="02010609060101010101" charset="-122"/>
              </a:rPr>
              <a:t>如</a:t>
            </a:r>
            <a:r>
              <a:rPr lang="zh-CN" altLang="zh-CN" dirty="0">
                <a:solidFill>
                  <a:srgbClr val="0070C0"/>
                </a:solidFill>
                <a:latin typeface="楷体" panose="02010609060101010101" charset="-122"/>
                <a:ea typeface="楷体" panose="02010609060101010101" charset="-122"/>
                <a:cs typeface="楷体" panose="02010609060101010101" charset="-122"/>
              </a:rPr>
              <a:t>“在家休息”、“优秀教师”</a:t>
            </a:r>
            <a:r>
              <a:rPr lang="zh-CN" altLang="zh-CN" dirty="0">
                <a:latin typeface="楷体" panose="02010609060101010101" charset="-122"/>
                <a:ea typeface="楷体" panose="02010609060101010101" charset="-122"/>
                <a:cs typeface="楷体" panose="02010609060101010101" charset="-122"/>
              </a:rPr>
              <a:t>。</a:t>
            </a:r>
            <a:br>
              <a:rPr lang="en-US" altLang="zh-CN" dirty="0">
                <a:latin typeface="微软雅黑" panose="020B0503020204020204" charset="-122"/>
                <a:ea typeface="微软雅黑" panose="020B0503020204020204" charset="-122"/>
                <a:cs typeface="微软雅黑" panose="020B0503020204020204" charset="-122"/>
              </a:rPr>
            </a:br>
            <a:r>
              <a:rPr lang="en-US" altLang="zh-CN" dirty="0">
                <a:latin typeface="微软雅黑" panose="020B0503020204020204" charset="-122"/>
                <a:ea typeface="微软雅黑" panose="020B0503020204020204" charset="-122"/>
                <a:cs typeface="微软雅黑" panose="020B0503020204020204" charset="-122"/>
              </a:rPr>
              <a:t>(4)</a:t>
            </a:r>
            <a:r>
              <a:rPr lang="zh-CN" altLang="zh-CN" b="1" u="sng" dirty="0">
                <a:solidFill>
                  <a:srgbClr val="C00000"/>
                </a:solidFill>
                <a:latin typeface="微软雅黑" panose="020B0503020204020204" charset="-122"/>
                <a:ea typeface="微软雅黑" panose="020B0503020204020204" charset="-122"/>
                <a:cs typeface="微软雅黑" panose="020B0503020204020204" charset="-122"/>
              </a:rPr>
              <a:t>动补词组</a:t>
            </a:r>
            <a:r>
              <a:rPr lang="zh-CN" altLang="zh-CN" dirty="0">
                <a:latin typeface="微软雅黑" panose="020B0503020204020204" charset="-122"/>
                <a:ea typeface="微软雅黑" panose="020B0503020204020204" charset="-122"/>
                <a:cs typeface="微软雅黑" panose="020B0503020204020204" charset="-122"/>
              </a:rPr>
              <a:t>，又叫述补词组，即两个成分之间具有动作行为和补充说明关系的词组，动作成分是补语，补充成分是补语</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楷体" panose="02010609060101010101" charset="-122"/>
                <a:ea typeface="楷体" panose="02010609060101010101" charset="-122"/>
                <a:cs typeface="楷体" panose="02010609060101010101" charset="-122"/>
              </a:rPr>
              <a:t>如</a:t>
            </a:r>
            <a:r>
              <a:rPr lang="zh-CN" altLang="zh-CN" dirty="0">
                <a:solidFill>
                  <a:srgbClr val="0070C0"/>
                </a:solidFill>
                <a:latin typeface="楷体" panose="02010609060101010101" charset="-122"/>
                <a:ea typeface="楷体" panose="02010609060101010101" charset="-122"/>
                <a:cs typeface="楷体" panose="02010609060101010101" charset="-122"/>
              </a:rPr>
              <a:t>“洗干净了”、“抬进去”</a:t>
            </a:r>
            <a:r>
              <a:rPr lang="zh-CN" altLang="zh-CN" dirty="0">
                <a:latin typeface="楷体" panose="02010609060101010101" charset="-122"/>
                <a:ea typeface="楷体" panose="02010609060101010101" charset="-122"/>
                <a:cs typeface="楷体" panose="02010609060101010101" charset="-122"/>
              </a:rPr>
              <a:t>。</a:t>
            </a:r>
            <a:br>
              <a:rPr lang="en-US" altLang="zh-CN" dirty="0">
                <a:latin typeface="微软雅黑" panose="020B0503020204020204" charset="-122"/>
                <a:ea typeface="微软雅黑" panose="020B0503020204020204" charset="-122"/>
                <a:cs typeface="微软雅黑" panose="020B0503020204020204" charset="-122"/>
              </a:rPr>
            </a:br>
            <a:r>
              <a:rPr lang="en-US" altLang="zh-CN" dirty="0">
                <a:latin typeface="微软雅黑" panose="020B0503020204020204" charset="-122"/>
                <a:ea typeface="微软雅黑" panose="020B0503020204020204" charset="-122"/>
                <a:cs typeface="微软雅黑" panose="020B0503020204020204" charset="-122"/>
              </a:rPr>
              <a:t>(5)</a:t>
            </a:r>
            <a:r>
              <a:rPr lang="zh-CN" altLang="zh-CN" b="1" u="sng" dirty="0">
                <a:solidFill>
                  <a:srgbClr val="C00000"/>
                </a:solidFill>
                <a:latin typeface="微软雅黑" panose="020B0503020204020204" charset="-122"/>
                <a:ea typeface="微软雅黑" panose="020B0503020204020204" charset="-122"/>
                <a:cs typeface="微软雅黑" panose="020B0503020204020204" charset="-122"/>
              </a:rPr>
              <a:t>联合词组</a:t>
            </a:r>
            <a:r>
              <a:rPr lang="zh-CN" altLang="zh-CN" dirty="0">
                <a:latin typeface="微软雅黑" panose="020B0503020204020204" charset="-122"/>
                <a:ea typeface="微软雅黑" panose="020B0503020204020204" charset="-122"/>
                <a:cs typeface="微软雅黑" panose="020B0503020204020204" charset="-122"/>
              </a:rPr>
              <a:t>，即两个成分之间具有并列的或互不从属的关系的词组，一般都需委用连接词连接，而且前后两个词可以互换位置且意义基本不变。</a:t>
            </a:r>
            <a:r>
              <a:rPr lang="zh-CN" altLang="zh-CN" dirty="0">
                <a:latin typeface="楷体" panose="02010609060101010101" charset="-122"/>
                <a:ea typeface="楷体" panose="02010609060101010101" charset="-122"/>
                <a:cs typeface="楷体" panose="02010609060101010101" charset="-122"/>
              </a:rPr>
              <a:t>如</a:t>
            </a:r>
            <a:r>
              <a:rPr lang="zh-CN" altLang="zh-CN" dirty="0">
                <a:solidFill>
                  <a:srgbClr val="0070C0"/>
                </a:solidFill>
                <a:latin typeface="楷体" panose="02010609060101010101" charset="-122"/>
                <a:ea typeface="楷体" panose="02010609060101010101" charset="-122"/>
                <a:cs typeface="楷体" panose="02010609060101010101" charset="-122"/>
              </a:rPr>
              <a:t>“能源交通”、“策划组织”</a:t>
            </a:r>
            <a:r>
              <a:rPr lang="zh-CN" altLang="zh-CN" dirty="0">
                <a:latin typeface="楷体" panose="02010609060101010101" charset="-122"/>
                <a:ea typeface="楷体" panose="02010609060101010101" charset="-122"/>
                <a:cs typeface="楷体" panose="02010609060101010101" charset="-122"/>
              </a:rPr>
              <a:t>。</a:t>
            </a:r>
            <a:endParaRPr lang="zh-CN" altLang="zh-CN"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 y="0"/>
            <a:ext cx="2465150" cy="483518"/>
          </a:xfrm>
          <a:prstGeom prst="rect">
            <a:avLst/>
          </a:prstGeom>
        </p:spPr>
      </p:pic>
      <p:sp>
        <p:nvSpPr>
          <p:cNvPr id="5" name="文本框 4"/>
          <p:cNvSpPr txBox="1"/>
          <p:nvPr/>
        </p:nvSpPr>
        <p:spPr>
          <a:xfrm>
            <a:off x="-36512" y="1779662"/>
            <a:ext cx="1800493" cy="923330"/>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2" name="文本框 1"/>
          <p:cNvSpPr txBox="1"/>
          <p:nvPr/>
        </p:nvSpPr>
        <p:spPr>
          <a:xfrm>
            <a:off x="2407285" y="1270"/>
            <a:ext cx="6736715" cy="3830955"/>
          </a:xfrm>
          <a:prstGeom prst="rect">
            <a:avLst/>
          </a:prstGeom>
          <a:noFill/>
        </p:spPr>
        <p:txBody>
          <a:bodyPr wrap="square" rtlCol="0">
            <a:spAutoFit/>
          </a:bodyPr>
          <a:lstStyle/>
          <a:p>
            <a:pPr>
              <a:lnSpc>
                <a:spcPct val="150000"/>
              </a:lnSpc>
            </a:pPr>
            <a:r>
              <a:rPr lang="en-US" altLang="zh-CN" b="1" dirty="0" smtClean="0">
                <a:latin typeface="微软雅黑" panose="020B0503020204020204" charset="-122"/>
                <a:ea typeface="微软雅黑" panose="020B0503020204020204" charset="-122"/>
                <a:cs typeface="微软雅黑" panose="020B0503020204020204" charset="-122"/>
              </a:rPr>
              <a:t>6</a:t>
            </a:r>
            <a:r>
              <a:rPr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根据句子的基本结构，说明汉语句子可以分为哪几种</a:t>
            </a:r>
            <a:r>
              <a:rPr lang="zh-CN" altLang="zh-CN" b="1" dirty="0" smtClean="0">
                <a:latin typeface="微软雅黑" panose="020B0503020204020204" charset="-122"/>
                <a:ea typeface="微软雅黑" panose="020B0503020204020204" charset="-122"/>
                <a:cs typeface="微软雅黑" panose="020B0503020204020204" charset="-122"/>
              </a:rPr>
              <a:t>类型</a:t>
            </a:r>
            <a:r>
              <a:rPr lang="zh-CN" altLang="en-US"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答案：</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根据</a:t>
            </a:r>
            <a:r>
              <a:rPr lang="zh-CN" altLang="zh-CN" dirty="0">
                <a:latin typeface="微软雅黑" panose="020B0503020204020204" charset="-122"/>
                <a:ea typeface="微软雅黑" panose="020B0503020204020204" charset="-122"/>
                <a:cs typeface="微软雅黑" panose="020B0503020204020204" charset="-122"/>
              </a:rPr>
              <a:t>句子的基本结构，汉语句子可以分为</a:t>
            </a:r>
            <a:r>
              <a:rPr lang="zh-CN" altLang="zh-CN" u="sng" dirty="0">
                <a:latin typeface="微软雅黑" panose="020B0503020204020204" charset="-122"/>
                <a:ea typeface="微软雅黑" panose="020B0503020204020204" charset="-122"/>
                <a:cs typeface="微软雅黑" panose="020B0503020204020204" charset="-122"/>
              </a:rPr>
              <a:t>完全主谓句、不完全主谓句、非主谓句</a:t>
            </a:r>
            <a:r>
              <a:rPr lang="zh-CN" altLang="zh-CN" dirty="0">
                <a:latin typeface="微软雅黑" panose="020B0503020204020204" charset="-122"/>
                <a:ea typeface="微软雅黑" panose="020B0503020204020204" charset="-122"/>
                <a:cs typeface="微软雅黑" panose="020B0503020204020204" charset="-122"/>
              </a:rPr>
              <a:t>三种类型</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dirty="0" smtClean="0">
                <a:latin typeface="微软雅黑" panose="020B0503020204020204" charset="-122"/>
                <a:ea typeface="微软雅黑" panose="020B0503020204020204" charset="-122"/>
                <a:cs typeface="微软雅黑" panose="020B0503020204020204" charset="-122"/>
              </a:rPr>
              <a:t>（</a:t>
            </a:r>
            <a:r>
              <a:rPr lang="en-US" altLang="zh-CN" dirty="0" smtClean="0">
                <a:latin typeface="微软雅黑" panose="020B0503020204020204" charset="-122"/>
                <a:ea typeface="微软雅黑" panose="020B0503020204020204" charset="-122"/>
                <a:cs typeface="微软雅黑" panose="020B0503020204020204" charset="-122"/>
              </a:rPr>
              <a:t>1</a:t>
            </a:r>
            <a:r>
              <a:rPr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smtClean="0">
                <a:solidFill>
                  <a:srgbClr val="C00000"/>
                </a:solidFill>
                <a:latin typeface="微软雅黑" panose="020B0503020204020204" charset="-122"/>
                <a:ea typeface="微软雅黑" panose="020B0503020204020204" charset="-122"/>
                <a:cs typeface="微软雅黑" panose="020B0503020204020204" charset="-122"/>
              </a:rPr>
              <a:t>完全</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主谓句</a:t>
            </a:r>
            <a:r>
              <a:rPr lang="zh-CN" altLang="zh-CN" dirty="0">
                <a:latin typeface="微软雅黑" panose="020B0503020204020204" charset="-122"/>
                <a:ea typeface="微软雅黑" panose="020B0503020204020204" charset="-122"/>
                <a:cs typeface="微软雅黑" panose="020B0503020204020204" charset="-122"/>
              </a:rPr>
              <a:t>是由主谓词组形成的句子</a:t>
            </a:r>
            <a:r>
              <a:rPr lang="zh-CN" altLang="zh-CN" dirty="0" smtClean="0">
                <a:latin typeface="微软雅黑" panose="020B0503020204020204" charset="-122"/>
                <a:ea typeface="微软雅黑" panose="020B0503020204020204" charset="-122"/>
                <a:cs typeface="微软雅黑" panose="020B0503020204020204" charset="-122"/>
              </a:rPr>
              <a:t>。</a:t>
            </a:r>
            <a:r>
              <a:rPr lang="zh-CN" altLang="zh-CN" dirty="0" smtClean="0">
                <a:latin typeface="楷体" panose="02010609060101010101" charset="-122"/>
                <a:ea typeface="楷体" panose="02010609060101010101" charset="-122"/>
                <a:cs typeface="楷体" panose="02010609060101010101" charset="-122"/>
              </a:rPr>
              <a:t>如</a:t>
            </a:r>
            <a:r>
              <a:rPr lang="en-US" altLang="zh-CN" dirty="0" smtClean="0">
                <a:solidFill>
                  <a:srgbClr val="0070C0"/>
                </a:solidFill>
                <a:latin typeface="楷体" panose="02010609060101010101" charset="-122"/>
                <a:ea typeface="楷体" panose="02010609060101010101" charset="-122"/>
                <a:cs typeface="楷体" panose="02010609060101010101" charset="-122"/>
              </a:rPr>
              <a:t>“</a:t>
            </a:r>
            <a:r>
              <a:rPr lang="zh-CN" altLang="en-US" dirty="0" smtClean="0">
                <a:solidFill>
                  <a:srgbClr val="0070C0"/>
                </a:solidFill>
                <a:latin typeface="楷体" panose="02010609060101010101" charset="-122"/>
                <a:ea typeface="楷体" panose="02010609060101010101" charset="-122"/>
                <a:cs typeface="楷体" panose="02010609060101010101" charset="-122"/>
              </a:rPr>
              <a:t>我喜欢春天。</a:t>
            </a:r>
            <a:r>
              <a:rPr lang="en-US" altLang="zh-CN" dirty="0" smtClean="0">
                <a:solidFill>
                  <a:srgbClr val="0070C0"/>
                </a:solidFill>
                <a:latin typeface="楷体" panose="02010609060101010101" charset="-122"/>
                <a:ea typeface="楷体" panose="02010609060101010101" charset="-122"/>
                <a:cs typeface="楷体" panose="02010609060101010101" charset="-122"/>
              </a:rPr>
              <a:t>”</a:t>
            </a:r>
            <a:endParaRPr lang="en-US" altLang="zh-CN" dirty="0" smtClean="0">
              <a:latin typeface="楷体" panose="02010609060101010101" charset="-122"/>
              <a:ea typeface="楷体" panose="02010609060101010101" charset="-122"/>
              <a:cs typeface="楷体" panose="02010609060101010101" charset="-122"/>
            </a:endParaRPr>
          </a:p>
          <a:p>
            <a:pPr>
              <a:lnSpc>
                <a:spcPct val="150000"/>
              </a:lnSpc>
            </a:pPr>
            <a:r>
              <a:rPr lang="zh-CN" altLang="en-US" dirty="0" smtClean="0">
                <a:latin typeface="微软雅黑" panose="020B0503020204020204" charset="-122"/>
                <a:ea typeface="微软雅黑" panose="020B0503020204020204" charset="-122"/>
                <a:cs typeface="微软雅黑" panose="020B0503020204020204" charset="-122"/>
              </a:rPr>
              <a:t>（</a:t>
            </a:r>
            <a:r>
              <a:rPr lang="en-US" altLang="zh-CN" dirty="0" smtClean="0">
                <a:latin typeface="微软雅黑" panose="020B0503020204020204" charset="-122"/>
                <a:ea typeface="微软雅黑" panose="020B0503020204020204" charset="-122"/>
                <a:cs typeface="微软雅黑" panose="020B0503020204020204" charset="-122"/>
              </a:rPr>
              <a:t>2</a:t>
            </a:r>
            <a:r>
              <a:rPr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smtClean="0">
                <a:solidFill>
                  <a:srgbClr val="C00000"/>
                </a:solidFill>
                <a:latin typeface="微软雅黑" panose="020B0503020204020204" charset="-122"/>
                <a:ea typeface="微软雅黑" panose="020B0503020204020204" charset="-122"/>
                <a:cs typeface="微软雅黑" panose="020B0503020204020204" charset="-122"/>
              </a:rPr>
              <a:t>不</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完全主谓句</a:t>
            </a:r>
            <a:r>
              <a:rPr lang="zh-CN" altLang="zh-CN" dirty="0">
                <a:latin typeface="微软雅黑" panose="020B0503020204020204" charset="-122"/>
                <a:ea typeface="微软雅黑" panose="020B0503020204020204" charset="-122"/>
                <a:cs typeface="微软雅黑" panose="020B0503020204020204" charset="-122"/>
              </a:rPr>
              <a:t>形式上主语和谓语不完整，但能够补足缺少的成分构成主谓句</a:t>
            </a:r>
            <a:r>
              <a:rPr lang="zh-CN" altLang="zh-CN" dirty="0" smtClean="0">
                <a:latin typeface="微软雅黑" panose="020B0503020204020204" charset="-122"/>
                <a:ea typeface="微软雅黑" panose="020B0503020204020204" charset="-122"/>
                <a:cs typeface="微软雅黑" panose="020B0503020204020204" charset="-122"/>
              </a:rPr>
              <a:t>。</a:t>
            </a:r>
            <a:r>
              <a:rPr lang="zh-CN" altLang="zh-CN" dirty="0" smtClean="0">
                <a:solidFill>
                  <a:srgbClr val="0070C0"/>
                </a:solidFill>
                <a:latin typeface="楷体" panose="02010609060101010101" charset="-122"/>
                <a:ea typeface="楷体" panose="02010609060101010101" charset="-122"/>
                <a:cs typeface="楷体" panose="02010609060101010101" charset="-122"/>
              </a:rPr>
              <a:t>如</a:t>
            </a:r>
            <a:r>
              <a:rPr lang="en-US" altLang="zh-CN" dirty="0" smtClean="0">
                <a:solidFill>
                  <a:srgbClr val="0070C0"/>
                </a:solidFill>
                <a:latin typeface="楷体" panose="02010609060101010101" charset="-122"/>
                <a:ea typeface="楷体" panose="02010609060101010101" charset="-122"/>
                <a:cs typeface="楷体" panose="02010609060101010101" charset="-122"/>
              </a:rPr>
              <a:t>“</a:t>
            </a:r>
            <a:r>
              <a:rPr lang="zh-CN" altLang="en-US" dirty="0" smtClean="0">
                <a:solidFill>
                  <a:srgbClr val="0070C0"/>
                </a:solidFill>
                <a:latin typeface="楷体" panose="02010609060101010101" charset="-122"/>
                <a:ea typeface="楷体" panose="02010609060101010101" charset="-122"/>
                <a:cs typeface="楷体" panose="02010609060101010101" charset="-122"/>
              </a:rPr>
              <a:t>有点儿疼。</a:t>
            </a:r>
            <a:r>
              <a:rPr lang="en-US" altLang="zh-CN" dirty="0" smtClean="0">
                <a:solidFill>
                  <a:srgbClr val="0070C0"/>
                </a:solidFill>
                <a:latin typeface="楷体" panose="02010609060101010101" charset="-122"/>
                <a:ea typeface="楷体" panose="02010609060101010101" charset="-122"/>
                <a:cs typeface="楷体" panose="02010609060101010101" charset="-122"/>
              </a:rPr>
              <a:t>”</a:t>
            </a:r>
            <a:endParaRPr lang="en-US" altLang="zh-CN" dirty="0" smtClean="0">
              <a:solidFill>
                <a:srgbClr val="0070C0"/>
              </a:solidFill>
              <a:latin typeface="楷体" panose="02010609060101010101" charset="-122"/>
              <a:ea typeface="楷体" panose="02010609060101010101" charset="-122"/>
              <a:cs typeface="楷体" panose="02010609060101010101" charset="-122"/>
            </a:endParaRPr>
          </a:p>
          <a:p>
            <a:pPr>
              <a:lnSpc>
                <a:spcPct val="150000"/>
              </a:lnSpc>
            </a:pPr>
            <a:r>
              <a:rPr lang="zh-CN" altLang="en-US" dirty="0" smtClean="0">
                <a:latin typeface="微软雅黑" panose="020B0503020204020204" charset="-122"/>
                <a:ea typeface="微软雅黑" panose="020B0503020204020204" charset="-122"/>
                <a:cs typeface="微软雅黑" panose="020B0503020204020204" charset="-122"/>
              </a:rPr>
              <a:t>（</a:t>
            </a:r>
            <a:r>
              <a:rPr lang="en-US" altLang="zh-CN" dirty="0" smtClean="0">
                <a:latin typeface="微软雅黑" panose="020B0503020204020204" charset="-122"/>
                <a:ea typeface="微软雅黑" panose="020B0503020204020204" charset="-122"/>
                <a:cs typeface="微软雅黑" panose="020B0503020204020204" charset="-122"/>
              </a:rPr>
              <a:t>3</a:t>
            </a:r>
            <a:r>
              <a:rPr lang="zh-CN" altLang="en-US" dirty="0" smtClean="0">
                <a:latin typeface="微软雅黑" panose="020B0503020204020204" charset="-122"/>
                <a:ea typeface="微软雅黑" panose="020B0503020204020204" charset="-122"/>
                <a:cs typeface="微软雅黑" panose="020B0503020204020204" charset="-122"/>
              </a:rPr>
              <a:t>）</a:t>
            </a:r>
            <a:r>
              <a:rPr lang="zh-CN" altLang="zh-CN" b="1" dirty="0" smtClean="0">
                <a:solidFill>
                  <a:srgbClr val="C00000"/>
                </a:solidFill>
                <a:latin typeface="微软雅黑" panose="020B0503020204020204" charset="-122"/>
                <a:ea typeface="微软雅黑" panose="020B0503020204020204" charset="-122"/>
                <a:cs typeface="微软雅黑" panose="020B0503020204020204" charset="-122"/>
              </a:rPr>
              <a:t>非</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主谓句</a:t>
            </a:r>
            <a:r>
              <a:rPr lang="zh-CN" altLang="zh-CN" dirty="0">
                <a:latin typeface="微软雅黑" panose="020B0503020204020204" charset="-122"/>
                <a:ea typeface="微软雅黑" panose="020B0503020204020204" charset="-122"/>
                <a:cs typeface="微软雅黑" panose="020B0503020204020204" charset="-122"/>
              </a:rPr>
              <a:t>是结构上不是主谓词组形式，但一般又不需要或不能补出成分，就能表达完整意思。</a:t>
            </a:r>
            <a:r>
              <a:rPr lang="zh-CN" altLang="zh-CN" dirty="0">
                <a:solidFill>
                  <a:srgbClr val="0070C0"/>
                </a:solidFill>
                <a:latin typeface="楷体" panose="02010609060101010101" charset="-122"/>
                <a:ea typeface="楷体" panose="02010609060101010101" charset="-122"/>
                <a:cs typeface="楷体" panose="02010609060101010101" charset="-122"/>
              </a:rPr>
              <a:t>如</a:t>
            </a:r>
            <a:r>
              <a:rPr lang="en-US" altLang="zh-CN" dirty="0">
                <a:solidFill>
                  <a:srgbClr val="0070C0"/>
                </a:solidFill>
                <a:latin typeface="楷体" panose="02010609060101010101" charset="-122"/>
                <a:ea typeface="楷体" panose="02010609060101010101" charset="-122"/>
                <a:cs typeface="楷体" panose="02010609060101010101" charset="-122"/>
              </a:rPr>
              <a:t>“</a:t>
            </a:r>
            <a:r>
              <a:rPr lang="zh-CN" altLang="en-US" dirty="0">
                <a:solidFill>
                  <a:srgbClr val="0070C0"/>
                </a:solidFill>
                <a:latin typeface="楷体" panose="02010609060101010101" charset="-122"/>
                <a:ea typeface="楷体" panose="02010609060101010101" charset="-122"/>
                <a:cs typeface="楷体" panose="02010609060101010101" charset="-122"/>
              </a:rPr>
              <a:t>禁止停车。</a:t>
            </a:r>
            <a:r>
              <a:rPr lang="en-US" altLang="zh-CN" dirty="0">
                <a:solidFill>
                  <a:srgbClr val="0070C0"/>
                </a:solidFill>
                <a:latin typeface="楷体" panose="02010609060101010101" charset="-122"/>
                <a:ea typeface="楷体" panose="02010609060101010101" charset="-122"/>
                <a:cs typeface="楷体" panose="02010609060101010101" charset="-122"/>
              </a:rPr>
              <a:t>”</a:t>
            </a:r>
            <a:endParaRPr lang="en-US" altLang="zh-CN" dirty="0">
              <a:solidFill>
                <a:srgbClr val="0070C0"/>
              </a:solidFill>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32266"/>
            <a:ext cx="9144000" cy="5111233"/>
          </a:xfrm>
          <a:prstGeom prst="rect">
            <a:avLst/>
          </a:prstGeom>
        </p:spPr>
      </p:pic>
      <p:pic>
        <p:nvPicPr>
          <p:cNvPr id="3" name="图片 2"/>
          <p:cNvPicPr>
            <a:picLocks noChangeAspect="1"/>
          </p:cNvPicPr>
          <p:nvPr/>
        </p:nvPicPr>
        <p:blipFill>
          <a:blip r:embed="rId2"/>
          <a:stretch>
            <a:fillRect/>
          </a:stretch>
        </p:blipFill>
        <p:spPr>
          <a:xfrm>
            <a:off x="0" y="0"/>
            <a:ext cx="3933641" cy="771550"/>
          </a:xfrm>
          <a:prstGeom prst="rect">
            <a:avLst/>
          </a:prstGeom>
        </p:spPr>
      </p:pic>
      <p:sp>
        <p:nvSpPr>
          <p:cNvPr id="4" name="文本框 3"/>
          <p:cNvSpPr txBox="1"/>
          <p:nvPr/>
        </p:nvSpPr>
        <p:spPr>
          <a:xfrm>
            <a:off x="323528" y="915566"/>
            <a:ext cx="2723823" cy="1477328"/>
          </a:xfrm>
          <a:prstGeom prst="rect">
            <a:avLst/>
          </a:prstGeom>
          <a:noFill/>
        </p:spPr>
        <p:txBody>
          <a:bodyPr wrap="none" rtlCol="0">
            <a:spAutoFit/>
          </a:bodyPr>
          <a:lstStyle/>
          <a:p>
            <a:r>
              <a:rPr kumimoji="1" lang="zh-CN" altLang="en-US" b="1" dirty="0" smtClean="0">
                <a:solidFill>
                  <a:srgbClr val="C00000"/>
                </a:solidFill>
              </a:rPr>
              <a:t>［选择题］</a:t>
            </a:r>
            <a:endParaRPr kumimoji="1" lang="en-US" altLang="zh-CN" b="1" dirty="0" smtClean="0">
              <a:solidFill>
                <a:srgbClr val="C00000"/>
              </a:solidFill>
            </a:endParaRPr>
          </a:p>
          <a:p>
            <a:r>
              <a:rPr kumimoji="1" lang="zh-CN" altLang="en-US" b="1" dirty="0" smtClean="0">
                <a:solidFill>
                  <a:srgbClr val="C00000"/>
                </a:solidFill>
              </a:rPr>
              <a:t>［名词解释］</a:t>
            </a:r>
            <a:endParaRPr kumimoji="1" lang="en-US" altLang="zh-CN" b="1" dirty="0" smtClean="0">
              <a:solidFill>
                <a:srgbClr val="C00000"/>
              </a:solidFill>
            </a:endParaRPr>
          </a:p>
          <a:p>
            <a:r>
              <a:rPr kumimoji="1" lang="zh-CN" altLang="en-US" b="1" dirty="0" smtClean="0">
                <a:solidFill>
                  <a:srgbClr val="C00000"/>
                </a:solidFill>
              </a:rPr>
              <a:t>［简答</a:t>
            </a:r>
            <a:r>
              <a:rPr kumimoji="1" lang="zh-CN" altLang="en-US" b="1" dirty="0" smtClean="0">
                <a:solidFill>
                  <a:srgbClr val="C00000"/>
                </a:solidFill>
              </a:rPr>
              <a:t>］</a:t>
            </a:r>
            <a:endParaRPr kumimoji="1" lang="en-US" altLang="zh-CN" b="1" dirty="0" smtClean="0">
              <a:solidFill>
                <a:srgbClr val="C00000"/>
              </a:solidFill>
            </a:endParaRPr>
          </a:p>
          <a:p>
            <a:r>
              <a:rPr kumimoji="1" lang="zh-CN" altLang="en-US" b="1" dirty="0" smtClean="0">
                <a:solidFill>
                  <a:srgbClr val="C00000"/>
                </a:solidFill>
              </a:rPr>
              <a:t>［论述］</a:t>
            </a:r>
            <a:endParaRPr kumimoji="1" lang="en-US" altLang="zh-CN" b="1" dirty="0" smtClean="0">
              <a:solidFill>
                <a:srgbClr val="C00000"/>
              </a:solidFill>
            </a:endParaRPr>
          </a:p>
          <a:p>
            <a:r>
              <a:rPr kumimoji="1" lang="zh-CN" altLang="en-US" b="1" dirty="0" smtClean="0">
                <a:solidFill>
                  <a:srgbClr val="C00000"/>
                </a:solidFill>
              </a:rPr>
              <a:t>以上为历年真题考点汇总</a:t>
            </a:r>
            <a:endParaRPr kumimoji="1" lang="zh-CN" altLang="en-US" b="1" dirty="0">
              <a:solidFill>
                <a:srgbClr val="C00000"/>
              </a:solidFill>
            </a:endParaRPr>
          </a:p>
        </p:txBody>
      </p:sp>
      <p:sp>
        <p:nvSpPr>
          <p:cNvPr id="5" name="文本框 4"/>
          <p:cNvSpPr txBox="1"/>
          <p:nvPr/>
        </p:nvSpPr>
        <p:spPr>
          <a:xfrm>
            <a:off x="438944" y="3422781"/>
            <a:ext cx="2492990" cy="646331"/>
          </a:xfrm>
          <a:prstGeom prst="rect">
            <a:avLst/>
          </a:prstGeom>
          <a:noFill/>
        </p:spPr>
        <p:txBody>
          <a:bodyPr wrap="none" rtlCol="0">
            <a:spAutoFit/>
          </a:bodyPr>
          <a:lstStyle/>
          <a:p>
            <a:r>
              <a:rPr kumimoji="1" lang="zh-CN" altLang="en-US" b="1" dirty="0" smtClean="0">
                <a:solidFill>
                  <a:srgbClr val="C00000"/>
                </a:solidFill>
              </a:rPr>
              <a:t>你喜欢这样的讲解吗？</a:t>
            </a:r>
            <a:endParaRPr kumimoji="1" lang="en-US" altLang="zh-CN" b="1" dirty="0" smtClean="0">
              <a:solidFill>
                <a:srgbClr val="C00000"/>
              </a:solidFill>
            </a:endParaRPr>
          </a:p>
          <a:p>
            <a:r>
              <a:rPr kumimoji="1" lang="zh-CN" altLang="en-US" b="1" dirty="0" smtClean="0">
                <a:solidFill>
                  <a:srgbClr val="C00000"/>
                </a:solidFill>
              </a:rPr>
              <a:t>记得支持洋洋哦～</a:t>
            </a:r>
            <a:endParaRPr kumimoji="1" lang="zh-CN" altLang="en-US" b="1" dirty="0">
              <a:solidFill>
                <a:srgbClr val="C000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9" name="内容占位符 2"/>
          <p:cNvSpPr>
            <a:spLocks noGrp="1"/>
          </p:cNvSpPr>
          <p:nvPr>
            <p:ph idx="1"/>
          </p:nvPr>
        </p:nvSpPr>
        <p:spPr>
          <a:xfrm>
            <a:off x="899592" y="627534"/>
            <a:ext cx="9011344" cy="3395663"/>
          </a:xfrm>
        </p:spPr>
        <p:txBody>
          <a:bodyPr/>
          <a:lstStyle/>
          <a:p>
            <a:pPr marL="0" indent="0" fontAlgn="t">
              <a:lnSpc>
                <a:spcPct val="150000"/>
              </a:lnSpc>
              <a:buNone/>
            </a:pPr>
            <a:r>
              <a:rPr lang="zh-CN" altLang="en-US" dirty="0"/>
              <a:t>语法的演变之所以比语汇缓慢，是因为（ ）</a:t>
            </a:r>
            <a:endParaRPr lang="zh-CN" altLang="en-US" dirty="0"/>
          </a:p>
          <a:p>
            <a:pPr marL="0" indent="0">
              <a:lnSpc>
                <a:spcPct val="150000"/>
              </a:lnSpc>
              <a:buNone/>
            </a:pPr>
            <a:r>
              <a:rPr lang="en-US" altLang="zh-CN" dirty="0" smtClean="0"/>
              <a:t>A</a:t>
            </a:r>
            <a:r>
              <a:rPr lang="en-US" altLang="zh-CN" dirty="0"/>
              <a:t>:</a:t>
            </a:r>
            <a:r>
              <a:rPr lang="zh-CN" altLang="en-US" dirty="0"/>
              <a:t>语法规则比较简单</a:t>
            </a:r>
            <a:endParaRPr lang="zh-CN" altLang="en-US" dirty="0"/>
          </a:p>
          <a:p>
            <a:pPr marL="0" indent="0">
              <a:lnSpc>
                <a:spcPct val="150000"/>
              </a:lnSpc>
              <a:buNone/>
            </a:pPr>
            <a:r>
              <a:rPr lang="en-US" altLang="zh-CN" dirty="0"/>
              <a:t>B:</a:t>
            </a:r>
            <a:r>
              <a:rPr lang="zh-CN" altLang="en-US" dirty="0"/>
              <a:t>语法规则数量较少</a:t>
            </a:r>
            <a:endParaRPr lang="zh-CN" altLang="en-US" dirty="0"/>
          </a:p>
          <a:p>
            <a:pPr marL="0" indent="0">
              <a:lnSpc>
                <a:spcPct val="150000"/>
              </a:lnSpc>
              <a:buNone/>
            </a:pPr>
            <a:r>
              <a:rPr lang="en-US" altLang="zh-CN" dirty="0"/>
              <a:t>C:</a:t>
            </a:r>
            <a:r>
              <a:rPr lang="zh-CN" altLang="en-US" dirty="0"/>
              <a:t>语法规则具有稳定性</a:t>
            </a:r>
            <a:endParaRPr lang="zh-CN" altLang="en-US" dirty="0"/>
          </a:p>
          <a:p>
            <a:pPr marL="0" indent="0">
              <a:lnSpc>
                <a:spcPct val="150000"/>
              </a:lnSpc>
              <a:buNone/>
            </a:pPr>
            <a:r>
              <a:rPr lang="en-US" altLang="zh-CN" dirty="0"/>
              <a:t>D: </a:t>
            </a:r>
            <a:r>
              <a:rPr lang="zh-CN" altLang="en-US" dirty="0"/>
              <a:t>语法规则具有抽象性</a:t>
            </a:r>
            <a:endParaRPr lang="zh-CN" altLang="en-US" dirty="0"/>
          </a:p>
          <a:p>
            <a:pPr marL="0" indent="0">
              <a:lnSpc>
                <a:spcPct val="150000"/>
              </a:lnSpc>
              <a:buNone/>
            </a:pPr>
            <a:r>
              <a:rPr lang="zh-CN" altLang="en-US" dirty="0"/>
              <a:t> </a:t>
            </a:r>
            <a:endParaRPr lang="zh-CN" altLang="en-US" dirty="0"/>
          </a:p>
          <a:p>
            <a:pPr marL="0" indent="0">
              <a:lnSpc>
                <a:spcPct val="150000"/>
              </a:lnSpc>
              <a:buNone/>
            </a:pPr>
            <a:endParaRPr lang="en-US" altLang="zh-CN"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9" name="内容占位符 2"/>
          <p:cNvSpPr>
            <a:spLocks noGrp="1"/>
          </p:cNvSpPr>
          <p:nvPr>
            <p:ph idx="1"/>
          </p:nvPr>
        </p:nvSpPr>
        <p:spPr>
          <a:xfrm>
            <a:off x="899592" y="627534"/>
            <a:ext cx="9011344" cy="3395663"/>
          </a:xfrm>
        </p:spPr>
        <p:txBody>
          <a:bodyPr/>
          <a:lstStyle/>
          <a:p>
            <a:pPr marL="0" indent="0" fontAlgn="t">
              <a:lnSpc>
                <a:spcPct val="150000"/>
              </a:lnSpc>
              <a:buNone/>
            </a:pPr>
            <a:r>
              <a:rPr lang="zh-CN" altLang="en-US" dirty="0"/>
              <a:t>语法的</a:t>
            </a:r>
            <a:r>
              <a:rPr lang="zh-CN" altLang="en-US" dirty="0">
                <a:solidFill>
                  <a:srgbClr val="FF0000"/>
                </a:solidFill>
              </a:rPr>
              <a:t>演变</a:t>
            </a:r>
            <a:r>
              <a:rPr lang="zh-CN" altLang="en-US" dirty="0"/>
              <a:t>之所以比语汇</a:t>
            </a:r>
            <a:r>
              <a:rPr lang="zh-CN" altLang="en-US" dirty="0">
                <a:solidFill>
                  <a:srgbClr val="FF0000"/>
                </a:solidFill>
              </a:rPr>
              <a:t>缓慢</a:t>
            </a:r>
            <a:r>
              <a:rPr lang="zh-CN" altLang="en-US" dirty="0"/>
              <a:t>，是因为（ ）</a:t>
            </a:r>
            <a:endParaRPr lang="zh-CN" altLang="en-US" dirty="0"/>
          </a:p>
          <a:p>
            <a:pPr marL="0" indent="0">
              <a:lnSpc>
                <a:spcPct val="150000"/>
              </a:lnSpc>
              <a:buNone/>
            </a:pPr>
            <a:r>
              <a:rPr lang="en-US" altLang="zh-CN" dirty="0" smtClean="0"/>
              <a:t>A</a:t>
            </a:r>
            <a:r>
              <a:rPr lang="en-US" altLang="zh-CN" dirty="0"/>
              <a:t>:</a:t>
            </a:r>
            <a:r>
              <a:rPr lang="zh-CN" altLang="en-US" dirty="0"/>
              <a:t>语法规则比较简单</a:t>
            </a:r>
            <a:endParaRPr lang="zh-CN" altLang="en-US" dirty="0"/>
          </a:p>
          <a:p>
            <a:pPr marL="0" indent="0">
              <a:lnSpc>
                <a:spcPct val="150000"/>
              </a:lnSpc>
              <a:buNone/>
            </a:pPr>
            <a:r>
              <a:rPr lang="en-US" altLang="zh-CN" dirty="0"/>
              <a:t>B:</a:t>
            </a:r>
            <a:r>
              <a:rPr lang="zh-CN" altLang="en-US" dirty="0"/>
              <a:t>语法规则数量较少</a:t>
            </a:r>
            <a:endParaRPr lang="zh-CN" altLang="en-US" dirty="0"/>
          </a:p>
          <a:p>
            <a:pPr marL="0" indent="0">
              <a:lnSpc>
                <a:spcPct val="150000"/>
              </a:lnSpc>
              <a:buNone/>
            </a:pPr>
            <a:r>
              <a:rPr lang="en-US" altLang="zh-CN" dirty="0">
                <a:solidFill>
                  <a:srgbClr val="FF0000"/>
                </a:solidFill>
              </a:rPr>
              <a:t>C:</a:t>
            </a:r>
            <a:r>
              <a:rPr lang="zh-CN" altLang="en-US" dirty="0">
                <a:solidFill>
                  <a:srgbClr val="FF0000"/>
                </a:solidFill>
              </a:rPr>
              <a:t>语法规则具有稳定性</a:t>
            </a:r>
            <a:endParaRPr lang="zh-CN" altLang="en-US" dirty="0">
              <a:solidFill>
                <a:srgbClr val="FF0000"/>
              </a:solidFill>
            </a:endParaRPr>
          </a:p>
          <a:p>
            <a:pPr marL="0" indent="0">
              <a:lnSpc>
                <a:spcPct val="150000"/>
              </a:lnSpc>
              <a:buNone/>
            </a:pPr>
            <a:r>
              <a:rPr lang="en-US" altLang="zh-CN" dirty="0"/>
              <a:t>D: </a:t>
            </a:r>
            <a:r>
              <a:rPr lang="zh-CN" altLang="en-US" dirty="0"/>
              <a:t>语法规则具有抽象性</a:t>
            </a:r>
            <a:endParaRPr lang="zh-CN" altLang="en-US" dirty="0"/>
          </a:p>
          <a:p>
            <a:pPr marL="0" indent="0">
              <a:lnSpc>
                <a:spcPct val="150000"/>
              </a:lnSpc>
              <a:buNone/>
            </a:pPr>
            <a:r>
              <a:rPr lang="zh-CN" altLang="en-US" dirty="0"/>
              <a:t> </a:t>
            </a:r>
            <a:endParaRPr lang="zh-CN" altLang="en-US" dirty="0"/>
          </a:p>
          <a:p>
            <a:pPr marL="0" indent="0">
              <a:lnSpc>
                <a:spcPct val="150000"/>
              </a:lnSpc>
              <a:buNone/>
            </a:pPr>
            <a:endParaRPr lang="en-US" altLang="zh-CN"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object 3"/>
          <p:cNvSpPr txBox="1">
            <a:spLocks noChangeArrowheads="1"/>
          </p:cNvSpPr>
          <p:nvPr/>
        </p:nvSpPr>
        <p:spPr bwMode="auto">
          <a:xfrm>
            <a:off x="899592" y="747713"/>
            <a:ext cx="7920880" cy="2833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a:solidFill>
                  <a:srgbClr val="000000"/>
                </a:solidFill>
                <a:latin typeface="微软雅黑" panose="020B0503020204020204" charset="-122"/>
                <a:ea typeface="微软雅黑" panose="020B0503020204020204" charset="-122"/>
              </a:rPr>
              <a:t>对“很中国”中“中国”一词用法的说明，正确的是（）</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dirty="0">
                <a:solidFill>
                  <a:srgbClr val="000000"/>
                </a:solidFill>
                <a:latin typeface="微软雅黑" panose="020B0503020204020204" charset="-122"/>
                <a:ea typeface="微软雅黑" panose="020B0503020204020204" charset="-122"/>
              </a:rPr>
              <a:t>A </a:t>
            </a:r>
            <a:r>
              <a:rPr lang="zh-CN" altLang="en-US" sz="2400" dirty="0">
                <a:solidFill>
                  <a:srgbClr val="000000"/>
                </a:solidFill>
                <a:latin typeface="微软雅黑" panose="020B0503020204020204" charset="-122"/>
                <a:ea typeface="微软雅黑" panose="020B0503020204020204" charset="-122"/>
              </a:rPr>
              <a:t>仍然是名词</a:t>
            </a:r>
            <a:endParaRPr lang="zh-CN" altLang="en-US" sz="24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dirty="0">
                <a:solidFill>
                  <a:srgbClr val="000000"/>
                </a:solidFill>
                <a:latin typeface="微软雅黑" panose="020B0503020204020204" charset="-122"/>
                <a:ea typeface="微软雅黑" panose="020B0503020204020204" charset="-122"/>
              </a:rPr>
              <a:t>B </a:t>
            </a:r>
            <a:r>
              <a:rPr lang="zh-CN" altLang="en-US" sz="2400" dirty="0">
                <a:solidFill>
                  <a:srgbClr val="000000"/>
                </a:solidFill>
                <a:latin typeface="微软雅黑" panose="020B0503020204020204" charset="-122"/>
                <a:ea typeface="微软雅黑" panose="020B0503020204020204" charset="-122"/>
              </a:rPr>
              <a:t>变成了形容词</a:t>
            </a:r>
            <a:endParaRPr lang="zh-CN" altLang="en-US" sz="24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dirty="0">
                <a:solidFill>
                  <a:srgbClr val="000000"/>
                </a:solidFill>
                <a:latin typeface="微软雅黑" panose="020B0503020204020204" charset="-122"/>
                <a:ea typeface="微软雅黑" panose="020B0503020204020204" charset="-122"/>
              </a:rPr>
              <a:t>C </a:t>
            </a:r>
            <a:r>
              <a:rPr lang="zh-CN" altLang="en-US" sz="2400" dirty="0">
                <a:solidFill>
                  <a:srgbClr val="000000"/>
                </a:solidFill>
                <a:latin typeface="微软雅黑" panose="020B0503020204020204" charset="-122"/>
                <a:ea typeface="微软雅黑" panose="020B0503020204020204" charset="-122"/>
              </a:rPr>
              <a:t>名词活用作形容词</a:t>
            </a:r>
            <a:endParaRPr lang="zh-CN" altLang="en-US" sz="24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dirty="0">
                <a:solidFill>
                  <a:srgbClr val="000000"/>
                </a:solidFill>
                <a:latin typeface="微软雅黑" panose="020B0503020204020204" charset="-122"/>
                <a:ea typeface="微软雅黑" panose="020B0503020204020204" charset="-122"/>
              </a:rPr>
              <a:t>D </a:t>
            </a:r>
            <a:r>
              <a:rPr lang="zh-CN" altLang="en-US" sz="2400" dirty="0">
                <a:solidFill>
                  <a:srgbClr val="000000"/>
                </a:solidFill>
                <a:latin typeface="微软雅黑" panose="020B0503020204020204" charset="-122"/>
                <a:ea typeface="微软雅黑" panose="020B0503020204020204" charset="-122"/>
              </a:rPr>
              <a:t>名词兼形容词</a:t>
            </a:r>
            <a:endParaRPr lang="zh-CN" altLang="en-US" sz="2400" dirty="0">
              <a:solidFill>
                <a:srgbClr val="FF0000"/>
              </a:solidFill>
              <a:latin typeface="微软雅黑" panose="020B0503020204020204" charset="-122"/>
              <a:ea typeface="微软雅黑" panose="020B0503020204020204" charset="-122"/>
            </a:endParaRPr>
          </a:p>
        </p:txBody>
      </p:sp>
      <p:sp>
        <p:nvSpPr>
          <p:cNvPr id="155650" name="文本框 64"/>
          <p:cNvSpPr txBox="1">
            <a:spLocks noChangeArrowheads="1"/>
          </p:cNvSpPr>
          <p:nvPr/>
        </p:nvSpPr>
        <p:spPr bwMode="auto">
          <a:xfrm>
            <a:off x="1200150" y="322263"/>
            <a:ext cx="5667375"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pPr>
            <a:r>
              <a:rPr lang="zh-CN" altLang="en-US" sz="2400">
                <a:solidFill>
                  <a:srgbClr val="FFFFFF"/>
                </a:solidFill>
                <a:latin typeface="华文新魏" panose="02010800040101010101" pitchFamily="2" charset="-122"/>
                <a:ea typeface="华文新魏" panose="02010800040101010101" pitchFamily="2" charset="-122"/>
              </a:rPr>
              <a:t>随堂练 </a:t>
            </a:r>
            <a:endParaRPr lang="zh-CN" altLang="en-US" sz="2400">
              <a:solidFill>
                <a:srgbClr val="FFFFFF"/>
              </a:solidFill>
              <a:latin typeface="华文新魏" panose="02010800040101010101" pitchFamily="2" charset="-122"/>
              <a:ea typeface="华文新魏" panose="02010800040101010101" pitchFamily="2" charset="-122"/>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object 3"/>
          <p:cNvSpPr txBox="1">
            <a:spLocks noChangeArrowheads="1"/>
          </p:cNvSpPr>
          <p:nvPr/>
        </p:nvSpPr>
        <p:spPr bwMode="auto">
          <a:xfrm>
            <a:off x="899592" y="747713"/>
            <a:ext cx="7920880" cy="2833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dirty="0">
                <a:solidFill>
                  <a:srgbClr val="000000"/>
                </a:solidFill>
                <a:latin typeface="微软雅黑" panose="020B0503020204020204" charset="-122"/>
                <a:ea typeface="微软雅黑" panose="020B0503020204020204" charset="-122"/>
              </a:rPr>
              <a:t>对“很中国”中“中国”一词用法的说明，正确的是（）</a:t>
            </a:r>
            <a:endParaRPr lang="zh-CN" altLang="en-US" sz="24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dirty="0">
                <a:solidFill>
                  <a:srgbClr val="000000"/>
                </a:solidFill>
                <a:latin typeface="微软雅黑" panose="020B0503020204020204" charset="-122"/>
                <a:ea typeface="微软雅黑" panose="020B0503020204020204" charset="-122"/>
              </a:rPr>
              <a:t>A </a:t>
            </a:r>
            <a:r>
              <a:rPr lang="zh-CN" altLang="en-US" sz="2400" dirty="0">
                <a:solidFill>
                  <a:srgbClr val="000000"/>
                </a:solidFill>
                <a:latin typeface="微软雅黑" panose="020B0503020204020204" charset="-122"/>
                <a:ea typeface="微软雅黑" panose="020B0503020204020204" charset="-122"/>
              </a:rPr>
              <a:t>仍然是名词</a:t>
            </a:r>
            <a:endParaRPr lang="zh-CN" altLang="en-US" sz="24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dirty="0">
                <a:solidFill>
                  <a:srgbClr val="000000"/>
                </a:solidFill>
                <a:latin typeface="微软雅黑" panose="020B0503020204020204" charset="-122"/>
                <a:ea typeface="微软雅黑" panose="020B0503020204020204" charset="-122"/>
              </a:rPr>
              <a:t>B </a:t>
            </a:r>
            <a:r>
              <a:rPr lang="zh-CN" altLang="en-US" sz="2400" dirty="0">
                <a:solidFill>
                  <a:srgbClr val="000000"/>
                </a:solidFill>
                <a:latin typeface="微软雅黑" panose="020B0503020204020204" charset="-122"/>
                <a:ea typeface="微软雅黑" panose="020B0503020204020204" charset="-122"/>
              </a:rPr>
              <a:t>变成了形容词</a:t>
            </a:r>
            <a:endParaRPr lang="zh-CN" altLang="en-US" sz="24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dirty="0">
                <a:solidFill>
                  <a:srgbClr val="FF0000"/>
                </a:solidFill>
                <a:latin typeface="微软雅黑" panose="020B0503020204020204" charset="-122"/>
                <a:ea typeface="微软雅黑" panose="020B0503020204020204" charset="-122"/>
              </a:rPr>
              <a:t>C </a:t>
            </a:r>
            <a:r>
              <a:rPr lang="zh-CN" altLang="en-US" sz="2400" dirty="0">
                <a:solidFill>
                  <a:srgbClr val="FF0000"/>
                </a:solidFill>
                <a:latin typeface="微软雅黑" panose="020B0503020204020204" charset="-122"/>
                <a:ea typeface="微软雅黑" panose="020B0503020204020204" charset="-122"/>
              </a:rPr>
              <a:t>名词活用作形容词</a:t>
            </a:r>
            <a:endParaRPr lang="zh-CN" altLang="en-US" sz="2400" dirty="0">
              <a:solidFill>
                <a:srgbClr val="FF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dirty="0">
                <a:solidFill>
                  <a:srgbClr val="000000"/>
                </a:solidFill>
                <a:latin typeface="微软雅黑" panose="020B0503020204020204" charset="-122"/>
                <a:ea typeface="微软雅黑" panose="020B0503020204020204" charset="-122"/>
              </a:rPr>
              <a:t>D </a:t>
            </a:r>
            <a:r>
              <a:rPr lang="zh-CN" altLang="en-US" sz="2400" dirty="0">
                <a:solidFill>
                  <a:srgbClr val="000000"/>
                </a:solidFill>
                <a:latin typeface="微软雅黑" panose="020B0503020204020204" charset="-122"/>
                <a:ea typeface="微软雅黑" panose="020B0503020204020204" charset="-122"/>
              </a:rPr>
              <a:t>名词兼形容词</a:t>
            </a:r>
            <a:endParaRPr lang="zh-CN" altLang="en-US" sz="2400" dirty="0">
              <a:solidFill>
                <a:srgbClr val="FF0000"/>
              </a:solidFill>
              <a:latin typeface="微软雅黑" panose="020B0503020204020204" charset="-122"/>
              <a:ea typeface="微软雅黑" panose="020B0503020204020204" charset="-122"/>
            </a:endParaRPr>
          </a:p>
        </p:txBody>
      </p:sp>
      <p:sp>
        <p:nvSpPr>
          <p:cNvPr id="155650" name="文本框 64"/>
          <p:cNvSpPr txBox="1">
            <a:spLocks noChangeArrowheads="1"/>
          </p:cNvSpPr>
          <p:nvPr/>
        </p:nvSpPr>
        <p:spPr bwMode="auto">
          <a:xfrm>
            <a:off x="1200150" y="322263"/>
            <a:ext cx="5667375"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pPr>
            <a:r>
              <a:rPr lang="zh-CN" altLang="en-US" sz="2400">
                <a:solidFill>
                  <a:srgbClr val="FFFFFF"/>
                </a:solidFill>
                <a:latin typeface="华文新魏" panose="02010800040101010101" pitchFamily="2" charset="-122"/>
                <a:ea typeface="华文新魏" panose="02010800040101010101" pitchFamily="2" charset="-122"/>
              </a:rPr>
              <a:t>随堂练 </a:t>
            </a:r>
            <a:endParaRPr lang="zh-CN" altLang="en-US" sz="2400">
              <a:solidFill>
                <a:srgbClr val="FFFFFF"/>
              </a:solidFill>
              <a:latin typeface="华文新魏" panose="02010800040101010101" pitchFamily="2" charset="-122"/>
              <a:ea typeface="华文新魏" panose="02010800040101010101" pitchFamily="2" charset="-122"/>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内容占位符 2"/>
          <p:cNvSpPr>
            <a:spLocks noGrp="1"/>
          </p:cNvSpPr>
          <p:nvPr>
            <p:ph idx="1"/>
          </p:nvPr>
        </p:nvSpPr>
        <p:spPr/>
        <p:txBody>
          <a:bodyPr/>
          <a:lstStyle/>
          <a:p>
            <a:pPr marL="0" indent="0" fontAlgn="t">
              <a:buNone/>
            </a:pPr>
            <a:r>
              <a:rPr lang="zh-CN" altLang="en-US" smtClean="0"/>
              <a:t>“词法”又称为（ ） </a:t>
            </a:r>
            <a:endParaRPr lang="zh-CN" altLang="en-US" smtClean="0"/>
          </a:p>
          <a:p>
            <a:pPr marL="0" indent="0">
              <a:buNone/>
            </a:pPr>
            <a:r>
              <a:rPr lang="en-US" altLang="zh-CN" dirty="0" smtClean="0"/>
              <a:t>A:</a:t>
            </a:r>
            <a:r>
              <a:rPr lang="zh-CN" altLang="en-US" dirty="0" smtClean="0"/>
              <a:t>形态学</a:t>
            </a:r>
            <a:endParaRPr lang="zh-CN" altLang="en-US" dirty="0" smtClean="0"/>
          </a:p>
          <a:p>
            <a:pPr marL="0" indent="0">
              <a:buNone/>
            </a:pPr>
            <a:r>
              <a:rPr lang="en-US" altLang="zh-CN" dirty="0" smtClean="0"/>
              <a:t>B:</a:t>
            </a:r>
            <a:r>
              <a:rPr lang="zh-CN" altLang="en-US" dirty="0" smtClean="0"/>
              <a:t>构词法</a:t>
            </a:r>
            <a:endParaRPr lang="zh-CN" altLang="en-US" dirty="0" smtClean="0"/>
          </a:p>
          <a:p>
            <a:pPr marL="0" indent="0">
              <a:buNone/>
            </a:pPr>
            <a:r>
              <a:rPr lang="en-US" altLang="zh-CN" dirty="0" smtClean="0"/>
              <a:t>C:</a:t>
            </a:r>
            <a:r>
              <a:rPr lang="zh-CN" altLang="en-US" dirty="0" smtClean="0"/>
              <a:t>造词法</a:t>
            </a:r>
            <a:endParaRPr lang="zh-CN" altLang="en-US" dirty="0" smtClean="0"/>
          </a:p>
          <a:p>
            <a:pPr marL="0" indent="0">
              <a:buNone/>
            </a:pPr>
            <a:r>
              <a:rPr lang="en-US" altLang="zh-CN" dirty="0" smtClean="0"/>
              <a:t>D:</a:t>
            </a:r>
            <a:r>
              <a:rPr lang="zh-CN" altLang="en-US" dirty="0" smtClean="0"/>
              <a:t>造句法</a:t>
            </a:r>
            <a:endParaRPr lang="zh-CN" altLang="en-US" dirty="0" smtClean="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内容占位符 2"/>
          <p:cNvSpPr>
            <a:spLocks noGrp="1"/>
          </p:cNvSpPr>
          <p:nvPr>
            <p:ph idx="1"/>
          </p:nvPr>
        </p:nvSpPr>
        <p:spPr/>
        <p:txBody>
          <a:bodyPr/>
          <a:lstStyle/>
          <a:p>
            <a:pPr marL="0" indent="0" fontAlgn="t">
              <a:buNone/>
            </a:pPr>
            <a:r>
              <a:rPr lang="zh-CN" altLang="en-US" smtClean="0"/>
              <a:t>“词法”又称为（ ） </a:t>
            </a:r>
            <a:endParaRPr lang="zh-CN" altLang="en-US" smtClean="0"/>
          </a:p>
          <a:p>
            <a:pPr marL="0" indent="0">
              <a:buNone/>
            </a:pPr>
            <a:r>
              <a:rPr lang="en-US" altLang="zh-CN" b="1" dirty="0" smtClean="0">
                <a:solidFill>
                  <a:srgbClr val="FF0000"/>
                </a:solidFill>
              </a:rPr>
              <a:t>A:</a:t>
            </a:r>
            <a:r>
              <a:rPr lang="zh-CN" altLang="en-US" b="1" dirty="0" smtClean="0">
                <a:solidFill>
                  <a:srgbClr val="FF0000"/>
                </a:solidFill>
              </a:rPr>
              <a:t>形态学</a:t>
            </a:r>
            <a:endParaRPr lang="zh-CN" altLang="en-US" b="1" dirty="0" smtClean="0">
              <a:solidFill>
                <a:srgbClr val="FF0000"/>
              </a:solidFill>
            </a:endParaRPr>
          </a:p>
          <a:p>
            <a:pPr marL="0" indent="0">
              <a:buNone/>
            </a:pPr>
            <a:r>
              <a:rPr lang="en-US" altLang="zh-CN" dirty="0" smtClean="0"/>
              <a:t>B:</a:t>
            </a:r>
            <a:r>
              <a:rPr lang="zh-CN" altLang="en-US" dirty="0" smtClean="0"/>
              <a:t>构词法</a:t>
            </a:r>
            <a:endParaRPr lang="zh-CN" altLang="en-US" dirty="0" smtClean="0"/>
          </a:p>
          <a:p>
            <a:pPr marL="0" indent="0">
              <a:buNone/>
            </a:pPr>
            <a:r>
              <a:rPr lang="en-US" altLang="zh-CN" dirty="0" smtClean="0"/>
              <a:t>C:</a:t>
            </a:r>
            <a:r>
              <a:rPr lang="zh-CN" altLang="en-US" dirty="0" smtClean="0"/>
              <a:t>造词法</a:t>
            </a:r>
            <a:endParaRPr lang="zh-CN" altLang="en-US" dirty="0" smtClean="0"/>
          </a:p>
          <a:p>
            <a:pPr marL="0" indent="0">
              <a:buNone/>
            </a:pPr>
            <a:r>
              <a:rPr lang="en-US" altLang="zh-CN" dirty="0" smtClean="0"/>
              <a:t>D:</a:t>
            </a:r>
            <a:r>
              <a:rPr lang="zh-CN" altLang="en-US" dirty="0" smtClean="0"/>
              <a:t>造句法</a:t>
            </a:r>
            <a:endParaRPr lang="en-US" altLang="zh-CN" dirty="0" smtClean="0"/>
          </a:p>
          <a:p>
            <a:pPr marL="0" indent="0">
              <a:buNone/>
            </a:pPr>
            <a:endParaRPr lang="en-US" altLang="zh-CN" dirty="0" smtClean="0"/>
          </a:p>
          <a:p>
            <a:pPr marL="0" indent="0">
              <a:buNone/>
            </a:pPr>
            <a:r>
              <a:rPr lang="zh-CN" altLang="en-US" dirty="0" smtClean="0"/>
              <a:t>注：词法研究形态，构词，词类。</a:t>
            </a:r>
            <a:endParaRPr lang="en-US" altLang="zh-CN"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79463" y="808211"/>
            <a:ext cx="8364537" cy="3461385"/>
          </a:xfrm>
          <a:prstGeom prst="rect">
            <a:avLst/>
          </a:prstGeom>
        </p:spPr>
        <p:txBody>
          <a:bodyPr>
            <a:spAutoFit/>
          </a:bodyPr>
          <a:lstStyle/>
          <a:p>
            <a:pPr>
              <a:lnSpc>
                <a:spcPct val="150000"/>
              </a:lnSpc>
              <a:defRPr/>
            </a:pPr>
            <a:r>
              <a:rPr lang="en-US" altLang="zh-CN" dirty="0">
                <a:latin typeface="微软雅黑" panose="020B0503020204020204" charset="-122"/>
                <a:ea typeface="微软雅黑" panose="020B0503020204020204" charset="-122"/>
                <a:cs typeface="微软雅黑" panose="020B0503020204020204" charset="-122"/>
              </a:rPr>
              <a:t>1</a:t>
            </a:r>
            <a:r>
              <a:rPr lang="zh-CN" altLang="en-US"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a:t>
            </a:r>
            <a:r>
              <a:rPr lang="zh-CN" altLang="en-US" dirty="0">
                <a:latin typeface="微软雅黑" panose="020B0503020204020204" charset="-122"/>
                <a:ea typeface="微软雅黑" panose="020B0503020204020204" charset="-122"/>
                <a:cs typeface="微软雅黑" panose="020B0503020204020204" charset="-122"/>
              </a:rPr>
              <a:t>上课安排</a:t>
            </a:r>
            <a:r>
              <a:rPr lang="en-US" altLang="zh-CN" dirty="0">
                <a:latin typeface="微软雅黑" panose="020B0503020204020204" charset="-122"/>
                <a:ea typeface="微软雅黑" panose="020B0503020204020204" charset="-122"/>
                <a:cs typeface="微软雅黑" panose="020B0503020204020204" charset="-122"/>
              </a:rPr>
              <a:t>】</a:t>
            </a:r>
            <a:r>
              <a:rPr lang="zh-CN" altLang="en-US" dirty="0">
                <a:latin typeface="微软雅黑" panose="020B0503020204020204" charset="-122"/>
                <a:ea typeface="微软雅黑" panose="020B0503020204020204" charset="-122"/>
                <a:cs typeface="微软雅黑" panose="020B0503020204020204" charset="-122"/>
              </a:rPr>
              <a:t>每周二、四、六有课，</a:t>
            </a:r>
            <a:r>
              <a:rPr lang="zh-CN" altLang="en-US" dirty="0" smtClean="0">
                <a:latin typeface="微软雅黑" panose="020B0503020204020204" charset="-122"/>
                <a:ea typeface="微软雅黑" panose="020B0503020204020204" charset="-122"/>
                <a:cs typeface="微软雅黑" panose="020B0503020204020204" charset="-122"/>
              </a:rPr>
              <a:t>共计</a:t>
            </a:r>
            <a:r>
              <a:rPr lang="en-US" altLang="zh-CN" dirty="0" smtClean="0">
                <a:latin typeface="微软雅黑" panose="020B0503020204020204" charset="-122"/>
                <a:ea typeface="微软雅黑" panose="020B0503020204020204" charset="-122"/>
                <a:cs typeface="微软雅黑" panose="020B0503020204020204" charset="-122"/>
              </a:rPr>
              <a:t>3</a:t>
            </a:r>
            <a:r>
              <a:rPr lang="zh-CN" altLang="en-US" dirty="0" smtClean="0">
                <a:latin typeface="微软雅黑" panose="020B0503020204020204" charset="-122"/>
                <a:ea typeface="微软雅黑" panose="020B0503020204020204" charset="-122"/>
                <a:cs typeface="微软雅黑" panose="020B0503020204020204" charset="-122"/>
              </a:rPr>
              <a:t>次</a:t>
            </a:r>
            <a:r>
              <a:rPr lang="zh-CN" altLang="en-US" dirty="0">
                <a:latin typeface="微软雅黑" panose="020B0503020204020204" charset="-122"/>
                <a:ea typeface="微软雅黑" panose="020B0503020204020204" charset="-122"/>
                <a:cs typeface="微软雅黑" panose="020B0503020204020204" charset="-122"/>
              </a:rPr>
              <a:t>课程；</a:t>
            </a:r>
            <a:endParaRPr lang="en-US" altLang="zh-CN" dirty="0">
              <a:latin typeface="微软雅黑" panose="020B0503020204020204" charset="-122"/>
              <a:ea typeface="微软雅黑" panose="020B0503020204020204" charset="-122"/>
              <a:cs typeface="微软雅黑" panose="020B0503020204020204" charset="-122"/>
            </a:endParaRPr>
          </a:p>
          <a:p>
            <a:pPr>
              <a:lnSpc>
                <a:spcPct val="150000"/>
              </a:lnSpc>
              <a:defRPr/>
            </a:pPr>
            <a:r>
              <a:rPr lang="en-US" altLang="zh-CN" b="1" dirty="0" smtClean="0">
                <a:latin typeface="微软雅黑" panose="020B0503020204020204" charset="-122"/>
                <a:ea typeface="微软雅黑" panose="020B0503020204020204" charset="-122"/>
                <a:cs typeface="微软雅黑" panose="020B0503020204020204" charset="-122"/>
              </a:rPr>
              <a:t>2</a:t>
            </a:r>
            <a:r>
              <a:rPr lang="zh-CN" altLang="en-US" b="1" dirty="0">
                <a:latin typeface="微软雅黑" panose="020B0503020204020204" charset="-122"/>
                <a:ea typeface="微软雅黑" panose="020B0503020204020204" charset="-122"/>
                <a:cs typeface="微软雅黑" panose="020B0503020204020204" charset="-122"/>
              </a:rPr>
              <a:t>、</a:t>
            </a:r>
            <a:r>
              <a:rPr lang="en-US" altLang="zh-CN" b="1" dirty="0">
                <a:latin typeface="微软雅黑" panose="020B0503020204020204" charset="-122"/>
                <a:ea typeface="微软雅黑" panose="020B0503020204020204" charset="-122"/>
                <a:cs typeface="微软雅黑" panose="020B0503020204020204" charset="-122"/>
              </a:rPr>
              <a:t>【</a:t>
            </a:r>
            <a:r>
              <a:rPr lang="zh-CN" altLang="en-US" b="1" dirty="0">
                <a:latin typeface="微软雅黑" panose="020B0503020204020204" charset="-122"/>
                <a:ea typeface="微软雅黑" panose="020B0503020204020204" charset="-122"/>
                <a:cs typeface="微软雅黑" panose="020B0503020204020204" charset="-122"/>
              </a:rPr>
              <a:t>重要奖励</a:t>
            </a:r>
            <a:r>
              <a:rPr lang="en-US" altLang="zh-CN" b="1" dirty="0">
                <a:latin typeface="微软雅黑" panose="020B0503020204020204" charset="-122"/>
                <a:ea typeface="微软雅黑" panose="020B0503020204020204" charset="-122"/>
                <a:cs typeface="微软雅黑" panose="020B0503020204020204" charset="-122"/>
              </a:rPr>
              <a:t>】</a:t>
            </a:r>
            <a:endParaRPr lang="zh-CN" altLang="en-US" b="1" dirty="0">
              <a:latin typeface="微软雅黑" panose="020B0503020204020204" charset="-122"/>
              <a:ea typeface="微软雅黑" panose="020B0503020204020204" charset="-122"/>
              <a:cs typeface="微软雅黑" panose="020B0503020204020204" charset="-122"/>
            </a:endParaRPr>
          </a:p>
          <a:p>
            <a:pPr marL="342900" indent="-342900">
              <a:lnSpc>
                <a:spcPct val="150000"/>
              </a:lnSpc>
              <a:buFont typeface="+mj-ea"/>
              <a:buAutoNum type="circleNumDbPlain"/>
              <a:defRPr/>
            </a:pPr>
            <a:r>
              <a:rPr lang="zh-CN" altLang="en-US" dirty="0">
                <a:latin typeface="楷体" panose="02010609060101010101" charset="-122"/>
                <a:ea typeface="楷体" panose="02010609060101010101" charset="-122"/>
                <a:cs typeface="楷体" panose="02010609060101010101" charset="-122"/>
              </a:rPr>
              <a:t>满足直播课</a:t>
            </a:r>
            <a:r>
              <a:rPr lang="en-US" altLang="zh-CN" sz="2000" b="1" dirty="0">
                <a:solidFill>
                  <a:srgbClr val="C00000"/>
                </a:solidFill>
                <a:latin typeface="楷体" panose="02010609060101010101" charset="-122"/>
                <a:ea typeface="楷体" panose="02010609060101010101" charset="-122"/>
                <a:cs typeface="楷体" panose="02010609060101010101" charset="-122"/>
              </a:rPr>
              <a:t>120</a:t>
            </a:r>
            <a:r>
              <a:rPr lang="zh-CN" altLang="en-US" sz="2000" b="1" dirty="0">
                <a:solidFill>
                  <a:srgbClr val="C00000"/>
                </a:solidFill>
                <a:latin typeface="楷体" panose="02010609060101010101" charset="-122"/>
                <a:ea typeface="楷体" panose="02010609060101010101" charset="-122"/>
                <a:cs typeface="楷体" panose="02010609060101010101" charset="-122"/>
              </a:rPr>
              <a:t>分钟在线</a:t>
            </a:r>
            <a:r>
              <a:rPr lang="zh-CN" altLang="en-US" dirty="0" smtClean="0">
                <a:latin typeface="楷体" panose="02010609060101010101" charset="-122"/>
                <a:ea typeface="楷体" panose="02010609060101010101" charset="-122"/>
                <a:cs typeface="楷体" panose="02010609060101010101" charset="-122"/>
              </a:rPr>
              <a:t>时长学生</a:t>
            </a:r>
            <a:r>
              <a:rPr lang="zh-CN" altLang="en-US" dirty="0">
                <a:latin typeface="楷体" panose="02010609060101010101" charset="-122"/>
                <a:ea typeface="楷体" panose="02010609060101010101" charset="-122"/>
                <a:cs typeface="楷体" panose="02010609060101010101" charset="-122"/>
              </a:rPr>
              <a:t>，</a:t>
            </a:r>
            <a:r>
              <a:rPr lang="zh-CN" altLang="en-US" dirty="0" smtClean="0">
                <a:latin typeface="楷体" panose="02010609060101010101" charset="-122"/>
                <a:ea typeface="楷体" panose="02010609060101010101" charset="-122"/>
                <a:cs typeface="楷体" panose="02010609060101010101" charset="-122"/>
              </a:rPr>
              <a:t>可兑换</a:t>
            </a:r>
            <a:r>
              <a:rPr lang="zh-CN" altLang="en-US" dirty="0">
                <a:latin typeface="楷体" panose="02010609060101010101" charset="-122"/>
                <a:ea typeface="楷体" panose="02010609060101010101" charset="-122"/>
                <a:cs typeface="楷体" panose="02010609060101010101" charset="-122"/>
              </a:rPr>
              <a:t>最近</a:t>
            </a:r>
            <a:r>
              <a:rPr lang="en-US" altLang="zh-CN" dirty="0">
                <a:latin typeface="楷体" panose="02010609060101010101" charset="-122"/>
                <a:ea typeface="楷体" panose="02010609060101010101" charset="-122"/>
                <a:cs typeface="楷体" panose="02010609060101010101" charset="-122"/>
              </a:rPr>
              <a:t>3</a:t>
            </a:r>
            <a:r>
              <a:rPr lang="zh-CN" altLang="en-US" dirty="0">
                <a:latin typeface="楷体" panose="02010609060101010101" charset="-122"/>
                <a:ea typeface="楷体" panose="02010609060101010101" charset="-122"/>
                <a:cs typeface="楷体" panose="02010609060101010101" charset="-122"/>
              </a:rPr>
              <a:t>年真题</a:t>
            </a:r>
            <a:r>
              <a:rPr lang="zh-CN" altLang="en-US" dirty="0" smtClean="0">
                <a:latin typeface="楷体" panose="02010609060101010101" charset="-122"/>
                <a:ea typeface="楷体" panose="02010609060101010101" charset="-122"/>
                <a:cs typeface="楷体" panose="02010609060101010101" charset="-122"/>
              </a:rPr>
              <a:t>（串讲</a:t>
            </a:r>
            <a:r>
              <a:rPr lang="en-US" altLang="zh-CN" dirty="0" smtClean="0">
                <a:latin typeface="楷体" panose="02010609060101010101" charset="-122"/>
                <a:ea typeface="楷体" panose="02010609060101010101" charset="-122"/>
                <a:cs typeface="楷体" panose="02010609060101010101" charset="-122"/>
              </a:rPr>
              <a:t>3</a:t>
            </a:r>
            <a:r>
              <a:rPr lang="zh-CN" altLang="en-US" dirty="0" smtClean="0">
                <a:latin typeface="楷体" panose="02010609060101010101" charset="-122"/>
                <a:ea typeface="楷体" panose="02010609060101010101" charset="-122"/>
                <a:cs typeface="楷体" panose="02010609060101010101" charset="-122"/>
              </a:rPr>
              <a:t>结束</a:t>
            </a:r>
            <a:r>
              <a:rPr lang="zh-CN" altLang="en-US" dirty="0">
                <a:latin typeface="楷体" panose="02010609060101010101" charset="-122"/>
                <a:ea typeface="楷体" panose="02010609060101010101" charset="-122"/>
                <a:cs typeface="楷体" panose="02010609060101010101" charset="-122"/>
              </a:rPr>
              <a:t>后兑换</a:t>
            </a:r>
            <a:r>
              <a:rPr lang="zh-CN" altLang="en-US" dirty="0" smtClean="0">
                <a:latin typeface="楷体" panose="02010609060101010101" charset="-122"/>
                <a:ea typeface="楷体" panose="02010609060101010101" charset="-122"/>
                <a:cs typeface="楷体" panose="02010609060101010101" charset="-122"/>
              </a:rPr>
              <a:t>）</a:t>
            </a:r>
            <a:endParaRPr lang="en-US" altLang="zh-CN" dirty="0">
              <a:latin typeface="楷体" panose="02010609060101010101" charset="-122"/>
              <a:ea typeface="楷体" panose="02010609060101010101" charset="-122"/>
              <a:cs typeface="楷体" panose="02010609060101010101" charset="-122"/>
            </a:endParaRPr>
          </a:p>
          <a:p>
            <a:pPr marL="342900" indent="-342900">
              <a:lnSpc>
                <a:spcPct val="150000"/>
              </a:lnSpc>
              <a:buFont typeface="+mj-ea"/>
              <a:buAutoNum type="circleNumDbPlain"/>
              <a:defRPr/>
            </a:pPr>
            <a:r>
              <a:rPr lang="zh-CN" altLang="en-US" dirty="0">
                <a:latin typeface="楷体" panose="02010609060101010101" charset="-122"/>
                <a:ea typeface="楷体" panose="02010609060101010101" charset="-122"/>
                <a:cs typeface="楷体" panose="02010609060101010101" charset="-122"/>
              </a:rPr>
              <a:t>无法坚持直播者，看重播且预估分数满足</a:t>
            </a:r>
            <a:r>
              <a:rPr lang="en-US" altLang="zh-CN" dirty="0">
                <a:latin typeface="楷体" panose="02010609060101010101" charset="-122"/>
                <a:ea typeface="楷体" panose="02010609060101010101" charset="-122"/>
                <a:cs typeface="楷体" panose="02010609060101010101" charset="-122"/>
              </a:rPr>
              <a:t>85+</a:t>
            </a:r>
            <a:r>
              <a:rPr lang="zh-CN" altLang="en-US" dirty="0">
                <a:latin typeface="楷体" panose="02010609060101010101" charset="-122"/>
                <a:ea typeface="楷体" panose="02010609060101010101" charset="-122"/>
                <a:cs typeface="楷体" panose="02010609060101010101" charset="-122"/>
              </a:rPr>
              <a:t>也可以兑换近三年真题。</a:t>
            </a:r>
            <a:endParaRPr lang="en-US" altLang="zh-CN" dirty="0">
              <a:latin typeface="楷体" panose="02010609060101010101" charset="-122"/>
              <a:ea typeface="楷体" panose="02010609060101010101" charset="-122"/>
              <a:cs typeface="楷体" panose="02010609060101010101" charset="-122"/>
            </a:endParaRPr>
          </a:p>
          <a:p>
            <a:pPr>
              <a:lnSpc>
                <a:spcPct val="150000"/>
              </a:lnSpc>
              <a:defRPr/>
            </a:pPr>
            <a:r>
              <a:rPr lang="en-US" altLang="zh-CN" dirty="0">
                <a:latin typeface="微软雅黑" panose="020B0503020204020204" charset="-122"/>
                <a:ea typeface="微软雅黑" panose="020B0503020204020204" charset="-122"/>
                <a:cs typeface="微软雅黑" panose="020B0503020204020204" charset="-122"/>
              </a:rPr>
              <a:t>3</a:t>
            </a:r>
            <a:r>
              <a:rPr lang="zh-CN" altLang="en-US"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a:t>
            </a:r>
            <a:r>
              <a:rPr lang="zh-CN" altLang="en-US" dirty="0">
                <a:latin typeface="微软雅黑" panose="020B0503020204020204" charset="-122"/>
                <a:ea typeface="微软雅黑" panose="020B0503020204020204" charset="-122"/>
                <a:cs typeface="微软雅黑" panose="020B0503020204020204" charset="-122"/>
              </a:rPr>
              <a:t>课堂纪律</a:t>
            </a:r>
            <a:r>
              <a:rPr lang="en-US" altLang="zh-CN" dirty="0">
                <a:latin typeface="微软雅黑" panose="020B0503020204020204" charset="-122"/>
                <a:ea typeface="微软雅黑" panose="020B0503020204020204" charset="-122"/>
                <a:cs typeface="微软雅黑" panose="020B0503020204020204" charset="-122"/>
              </a:rPr>
              <a:t>】</a:t>
            </a:r>
            <a:endParaRPr lang="zh-CN" altLang="en-US" dirty="0">
              <a:latin typeface="微软雅黑" panose="020B0503020204020204" charset="-122"/>
              <a:ea typeface="微软雅黑" panose="020B0503020204020204" charset="-122"/>
              <a:cs typeface="微软雅黑" panose="020B0503020204020204" charset="-122"/>
            </a:endParaRPr>
          </a:p>
          <a:p>
            <a:pPr>
              <a:lnSpc>
                <a:spcPct val="150000"/>
              </a:lnSpc>
              <a:buFont typeface="Arial" panose="020B0604020202020204" pitchFamily="34" charset="0"/>
              <a:buChar char="•"/>
              <a:defRPr/>
            </a:pPr>
            <a:r>
              <a:rPr lang="zh-CN" altLang="en-US" dirty="0">
                <a:latin typeface="楷体" panose="02010609060101010101" charset="-122"/>
                <a:ea typeface="楷体" panose="02010609060101010101" charset="-122"/>
                <a:cs typeface="楷体" panose="02010609060101010101" charset="-122"/>
              </a:rPr>
              <a:t>本课有</a:t>
            </a:r>
            <a:r>
              <a:rPr lang="en-US" altLang="zh-CN" dirty="0">
                <a:latin typeface="楷体" panose="02010609060101010101" charset="-122"/>
                <a:ea typeface="楷体" panose="02010609060101010101" charset="-122"/>
                <a:cs typeface="楷体" panose="02010609060101010101" charset="-122"/>
              </a:rPr>
              <a:t>2</a:t>
            </a:r>
            <a:r>
              <a:rPr lang="en-US" altLang="zh-CN" dirty="0">
                <a:latin typeface="楷体" panose="02010609060101010101" charset="-122"/>
                <a:ea typeface="楷体" panose="02010609060101010101" charset="-122"/>
                <a:cs typeface="楷体" panose="02010609060101010101" charset="-122"/>
              </a:rPr>
              <a:t>.6</a:t>
            </a:r>
            <a:r>
              <a:rPr lang="zh-CN" altLang="en-US" dirty="0">
                <a:latin typeface="楷体" panose="02010609060101010101" charset="-122"/>
                <a:ea typeface="楷体" panose="02010609060101010101" charset="-122"/>
                <a:cs typeface="楷体" panose="02010609060101010101" charset="-122"/>
              </a:rPr>
              <a:t>万人一起学习，为保证课堂质量，课上问题无法一一回答，</a:t>
            </a:r>
            <a:r>
              <a:rPr lang="en-US" altLang="zh-CN" dirty="0">
                <a:latin typeface="楷体" panose="02010609060101010101" charset="-122"/>
                <a:ea typeface="楷体" panose="02010609060101010101" charset="-122"/>
                <a:cs typeface="楷体" panose="02010609060101010101" charset="-122"/>
              </a:rPr>
              <a:t>9:45</a:t>
            </a:r>
            <a:r>
              <a:rPr lang="zh-CN" altLang="en-US" dirty="0">
                <a:latin typeface="楷体" panose="02010609060101010101" charset="-122"/>
                <a:ea typeface="楷体" panose="02010609060101010101" charset="-122"/>
                <a:cs typeface="楷体" panose="02010609060101010101" charset="-122"/>
              </a:rPr>
              <a:t>后答疑时间询问老师。</a:t>
            </a:r>
            <a:endParaRPr lang="en-US" altLang="zh-CN" dirty="0">
              <a:latin typeface="楷体" panose="02010609060101010101" charset="-122"/>
              <a:ea typeface="楷体" panose="02010609060101010101" charset="-122"/>
              <a:cs typeface="楷体" panose="02010609060101010101" charset="-122"/>
            </a:endParaRPr>
          </a:p>
          <a:p>
            <a:pPr>
              <a:lnSpc>
                <a:spcPct val="150000"/>
              </a:lnSpc>
              <a:defRPr/>
            </a:pPr>
            <a:r>
              <a:rPr lang="zh-CN" altLang="en-US" dirty="0" smtClean="0">
                <a:latin typeface="楷体" panose="02010609060101010101" charset="-122"/>
                <a:ea typeface="楷体" panose="02010609060101010101" charset="-122"/>
                <a:cs typeface="楷体" panose="02010609060101010101" charset="-122"/>
              </a:rPr>
              <a:t>如果</a:t>
            </a:r>
            <a:r>
              <a:rPr lang="zh-CN" altLang="en-US" dirty="0">
                <a:latin typeface="楷体" panose="02010609060101010101" charset="-122"/>
                <a:ea typeface="楷体" panose="02010609060101010101" charset="-122"/>
                <a:cs typeface="楷体" panose="02010609060101010101" charset="-122"/>
              </a:rPr>
              <a:t>遇下载、打印、进群、</a:t>
            </a:r>
            <a:r>
              <a:rPr lang="en-US" altLang="zh-CN" dirty="0">
                <a:latin typeface="楷体" panose="02010609060101010101" charset="-122"/>
                <a:ea typeface="楷体" panose="02010609060101010101" charset="-122"/>
                <a:cs typeface="楷体" panose="02010609060101010101" charset="-122"/>
              </a:rPr>
              <a:t>app</a:t>
            </a:r>
            <a:r>
              <a:rPr lang="zh-CN" altLang="en-US" dirty="0">
                <a:latin typeface="楷体" panose="02010609060101010101" charset="-122"/>
                <a:ea typeface="楷体" panose="02010609060101010101" charset="-122"/>
                <a:cs typeface="楷体" panose="02010609060101010101" charset="-122"/>
              </a:rPr>
              <a:t>故障等问题，请课下直接联系</a:t>
            </a:r>
            <a:r>
              <a:rPr lang="zh-CN" altLang="en-US" b="1" dirty="0">
                <a:latin typeface="楷体" panose="02010609060101010101" charset="-122"/>
                <a:ea typeface="楷体" panose="02010609060101010101" charset="-122"/>
                <a:cs typeface="楷体" panose="02010609060101010101" charset="-122"/>
              </a:rPr>
              <a:t>“</a:t>
            </a:r>
            <a:r>
              <a:rPr lang="zh-CN" altLang="en-US" b="1" dirty="0">
                <a:solidFill>
                  <a:srgbClr val="C00000"/>
                </a:solidFill>
                <a:latin typeface="楷体" panose="02010609060101010101" charset="-122"/>
                <a:ea typeface="楷体" panose="02010609060101010101" charset="-122"/>
                <a:cs typeface="楷体" panose="02010609060101010101" charset="-122"/>
              </a:rPr>
              <a:t>班主任</a:t>
            </a:r>
            <a:r>
              <a:rPr lang="zh-CN" altLang="en-US" b="1" dirty="0">
                <a:latin typeface="楷体" panose="02010609060101010101" charset="-122"/>
                <a:ea typeface="楷体" panose="02010609060101010101" charset="-122"/>
                <a:cs typeface="楷体" panose="02010609060101010101" charset="-122"/>
              </a:rPr>
              <a:t>”</a:t>
            </a:r>
            <a:r>
              <a:rPr lang="zh-CN" altLang="en-US" b="1" dirty="0" smtClean="0">
                <a:latin typeface="楷体" panose="02010609060101010101" charset="-122"/>
                <a:ea typeface="楷体" panose="02010609060101010101" charset="-122"/>
                <a:cs typeface="楷体" panose="02010609060101010101" charset="-122"/>
              </a:rPr>
              <a:t>。</a:t>
            </a:r>
            <a:endParaRPr lang="en-US" altLang="zh-CN" b="1" dirty="0">
              <a:latin typeface="楷体" panose="02010609060101010101" charset="-122"/>
              <a:ea typeface="楷体" panose="02010609060101010101" charset="-122"/>
              <a:cs typeface="楷体" panose="02010609060101010101" charset="-122"/>
            </a:endParaRPr>
          </a:p>
        </p:txBody>
      </p:sp>
      <p:sp>
        <p:nvSpPr>
          <p:cNvPr id="17410" name="矩形 2"/>
          <p:cNvSpPr>
            <a:spLocks noChangeArrowheads="1"/>
          </p:cNvSpPr>
          <p:nvPr/>
        </p:nvSpPr>
        <p:spPr bwMode="auto">
          <a:xfrm>
            <a:off x="755650" y="266700"/>
            <a:ext cx="6340475" cy="575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pPr>
            <a:r>
              <a:rPr lang="en-US" altLang="zh-CN" sz="2100" b="1">
                <a:latin typeface="微软雅黑" panose="020B0503020204020204" charset="-122"/>
                <a:ea typeface="微软雅黑" panose="020B0503020204020204" charset="-122"/>
                <a:cs typeface="微软雅黑" panose="020B0503020204020204" charset="-122"/>
              </a:rPr>
              <a:t>2021</a:t>
            </a:r>
            <a:r>
              <a:rPr lang="zh-CN" altLang="en-US" sz="2100" b="1">
                <a:latin typeface="微软雅黑" panose="020B0503020204020204" charset="-122"/>
                <a:ea typeface="微软雅黑" panose="020B0503020204020204" charset="-122"/>
                <a:cs typeface="微软雅黑" panose="020B0503020204020204" charset="-122"/>
              </a:rPr>
              <a:t>年</a:t>
            </a:r>
            <a:r>
              <a:rPr lang="en-US" altLang="zh-CN" sz="2100" b="1">
                <a:latin typeface="微软雅黑" panose="020B0503020204020204" charset="-122"/>
                <a:ea typeface="微软雅黑" panose="020B0503020204020204" charset="-122"/>
                <a:cs typeface="微软雅黑" panose="020B0503020204020204" charset="-122"/>
              </a:rPr>
              <a:t>4</a:t>
            </a:r>
            <a:r>
              <a:rPr lang="zh-CN" altLang="en-US" sz="2100" b="1">
                <a:latin typeface="微软雅黑" panose="020B0503020204020204" charset="-122"/>
                <a:ea typeface="微软雅黑" panose="020B0503020204020204" charset="-122"/>
                <a:cs typeface="微软雅黑" panose="020B0503020204020204" charset="-122"/>
              </a:rPr>
              <a:t>月考试</a:t>
            </a:r>
            <a:r>
              <a:rPr lang="en-US" altLang="zh-CN" sz="2100" b="1">
                <a:latin typeface="微软雅黑" panose="020B0503020204020204" charset="-122"/>
                <a:ea typeface="微软雅黑" panose="020B0503020204020204" charset="-122"/>
                <a:cs typeface="微软雅黑" panose="020B0503020204020204" charset="-122"/>
              </a:rPr>
              <a:t>《</a:t>
            </a:r>
            <a:r>
              <a:rPr lang="zh-CN" altLang="en-US" sz="2100" b="1">
                <a:latin typeface="微软雅黑" panose="020B0503020204020204" charset="-122"/>
                <a:ea typeface="微软雅黑" panose="020B0503020204020204" charset="-122"/>
                <a:cs typeface="微软雅黑" panose="020B0503020204020204" charset="-122"/>
              </a:rPr>
              <a:t>语言学概论</a:t>
            </a:r>
            <a:r>
              <a:rPr lang="en-US" altLang="zh-CN" sz="2100" b="1">
                <a:latin typeface="微软雅黑" panose="020B0503020204020204" charset="-122"/>
                <a:ea typeface="微软雅黑" panose="020B0503020204020204" charset="-122"/>
                <a:cs typeface="微软雅黑" panose="020B0503020204020204" charset="-122"/>
              </a:rPr>
              <a:t>》</a:t>
            </a:r>
            <a:r>
              <a:rPr lang="zh-CN" altLang="en-US" sz="2100" b="1">
                <a:latin typeface="微软雅黑" panose="020B0503020204020204" charset="-122"/>
                <a:ea typeface="微软雅黑" panose="020B0503020204020204" charset="-122"/>
                <a:cs typeface="微软雅黑" panose="020B0503020204020204" charset="-122"/>
              </a:rPr>
              <a:t>一起拼，一定赢❤️</a:t>
            </a:r>
            <a:endParaRPr lang="en-US" altLang="zh-CN" sz="2100" b="1">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object 3"/>
          <p:cNvSpPr txBox="1">
            <a:spLocks noChangeArrowheads="1"/>
          </p:cNvSpPr>
          <p:nvPr/>
        </p:nvSpPr>
        <p:spPr bwMode="auto">
          <a:xfrm>
            <a:off x="971600" y="642566"/>
            <a:ext cx="7019925" cy="248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100">
                <a:solidFill>
                  <a:srgbClr val="000000"/>
                </a:solidFill>
                <a:latin typeface="微软雅黑" panose="020B0503020204020204" charset="-122"/>
                <a:ea typeface="微软雅黑" panose="020B0503020204020204" charset="-122"/>
              </a:rPr>
              <a:t>主要功能是用来“造句”的同一级语法单位是（）</a:t>
            </a:r>
            <a:endParaRPr lang="zh-CN" altLang="en-US" sz="21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dirty="0">
                <a:solidFill>
                  <a:srgbClr val="000000"/>
                </a:solidFill>
                <a:latin typeface="微软雅黑" panose="020B0503020204020204" charset="-122"/>
                <a:ea typeface="微软雅黑" panose="020B0503020204020204" charset="-122"/>
              </a:rPr>
              <a:t>A </a:t>
            </a:r>
            <a:r>
              <a:rPr lang="zh-CN" altLang="en-US" sz="2100" dirty="0">
                <a:solidFill>
                  <a:srgbClr val="000000"/>
                </a:solidFill>
                <a:latin typeface="微软雅黑" panose="020B0503020204020204" charset="-122"/>
                <a:ea typeface="微软雅黑" panose="020B0503020204020204" charset="-122"/>
              </a:rPr>
              <a:t>语素和语素组</a:t>
            </a:r>
            <a:endParaRPr lang="zh-CN" altLang="en-US" sz="21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dirty="0">
                <a:solidFill>
                  <a:srgbClr val="000000"/>
                </a:solidFill>
                <a:latin typeface="微软雅黑" panose="020B0503020204020204" charset="-122"/>
                <a:ea typeface="微软雅黑" panose="020B0503020204020204" charset="-122"/>
              </a:rPr>
              <a:t>B </a:t>
            </a:r>
            <a:r>
              <a:rPr lang="zh-CN" altLang="en-US" sz="2100" dirty="0">
                <a:solidFill>
                  <a:srgbClr val="000000"/>
                </a:solidFill>
                <a:latin typeface="微软雅黑" panose="020B0503020204020204" charset="-122"/>
                <a:ea typeface="微软雅黑" panose="020B0503020204020204" charset="-122"/>
              </a:rPr>
              <a:t>语素组和词</a:t>
            </a:r>
            <a:endParaRPr lang="zh-CN" altLang="en-US" sz="21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dirty="0">
                <a:solidFill>
                  <a:srgbClr val="000000"/>
                </a:solidFill>
                <a:latin typeface="微软雅黑" panose="020B0503020204020204" charset="-122"/>
                <a:ea typeface="微软雅黑" panose="020B0503020204020204" charset="-122"/>
              </a:rPr>
              <a:t>C </a:t>
            </a:r>
            <a:r>
              <a:rPr lang="zh-CN" altLang="en-US" sz="2100" dirty="0">
                <a:solidFill>
                  <a:srgbClr val="000000"/>
                </a:solidFill>
                <a:latin typeface="微软雅黑" panose="020B0503020204020204" charset="-122"/>
                <a:ea typeface="微软雅黑" panose="020B0503020204020204" charset="-122"/>
              </a:rPr>
              <a:t>词和词组</a:t>
            </a:r>
            <a:endParaRPr lang="zh-CN" altLang="en-US" sz="21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dirty="0">
                <a:solidFill>
                  <a:srgbClr val="000000"/>
                </a:solidFill>
                <a:latin typeface="微软雅黑" panose="020B0503020204020204" charset="-122"/>
                <a:ea typeface="微软雅黑" panose="020B0503020204020204" charset="-122"/>
              </a:rPr>
              <a:t>D </a:t>
            </a:r>
            <a:r>
              <a:rPr lang="zh-CN" altLang="en-US" sz="2100" dirty="0">
                <a:solidFill>
                  <a:srgbClr val="000000"/>
                </a:solidFill>
                <a:latin typeface="微软雅黑" panose="020B0503020204020204" charset="-122"/>
                <a:ea typeface="微软雅黑" panose="020B0503020204020204" charset="-122"/>
              </a:rPr>
              <a:t>词组和句子</a:t>
            </a:r>
            <a:endParaRPr lang="zh-CN" altLang="en-US" sz="2100" dirty="0">
              <a:solidFill>
                <a:srgbClr val="FF000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object 3"/>
          <p:cNvSpPr txBox="1">
            <a:spLocks noChangeArrowheads="1"/>
          </p:cNvSpPr>
          <p:nvPr/>
        </p:nvSpPr>
        <p:spPr bwMode="auto">
          <a:xfrm>
            <a:off x="971600" y="642566"/>
            <a:ext cx="7019925" cy="248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100" dirty="0">
                <a:solidFill>
                  <a:srgbClr val="000000"/>
                </a:solidFill>
                <a:latin typeface="微软雅黑" panose="020B0503020204020204" charset="-122"/>
                <a:ea typeface="微软雅黑" panose="020B0503020204020204" charset="-122"/>
              </a:rPr>
              <a:t>主要功能是用来“造句”的同一级语法单位是（）</a:t>
            </a:r>
            <a:endParaRPr lang="zh-CN" altLang="en-US" sz="21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dirty="0">
                <a:solidFill>
                  <a:srgbClr val="000000"/>
                </a:solidFill>
                <a:latin typeface="微软雅黑" panose="020B0503020204020204" charset="-122"/>
                <a:ea typeface="微软雅黑" panose="020B0503020204020204" charset="-122"/>
              </a:rPr>
              <a:t>A </a:t>
            </a:r>
            <a:r>
              <a:rPr lang="zh-CN" altLang="en-US" sz="2100" dirty="0">
                <a:solidFill>
                  <a:srgbClr val="000000"/>
                </a:solidFill>
                <a:latin typeface="微软雅黑" panose="020B0503020204020204" charset="-122"/>
                <a:ea typeface="微软雅黑" panose="020B0503020204020204" charset="-122"/>
              </a:rPr>
              <a:t>语素和语素组</a:t>
            </a:r>
            <a:endParaRPr lang="zh-CN" altLang="en-US" sz="21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dirty="0">
                <a:solidFill>
                  <a:srgbClr val="000000"/>
                </a:solidFill>
                <a:latin typeface="微软雅黑" panose="020B0503020204020204" charset="-122"/>
                <a:ea typeface="微软雅黑" panose="020B0503020204020204" charset="-122"/>
              </a:rPr>
              <a:t>B </a:t>
            </a:r>
            <a:r>
              <a:rPr lang="zh-CN" altLang="en-US" sz="2100" dirty="0">
                <a:solidFill>
                  <a:srgbClr val="000000"/>
                </a:solidFill>
                <a:latin typeface="微软雅黑" panose="020B0503020204020204" charset="-122"/>
                <a:ea typeface="微软雅黑" panose="020B0503020204020204" charset="-122"/>
              </a:rPr>
              <a:t>语素组和词</a:t>
            </a:r>
            <a:endParaRPr lang="zh-CN" altLang="en-US" sz="2100" dirty="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dirty="0">
                <a:solidFill>
                  <a:srgbClr val="FF0000"/>
                </a:solidFill>
                <a:latin typeface="微软雅黑" panose="020B0503020204020204" charset="-122"/>
                <a:ea typeface="微软雅黑" panose="020B0503020204020204" charset="-122"/>
              </a:rPr>
              <a:t>C </a:t>
            </a:r>
            <a:r>
              <a:rPr lang="zh-CN" altLang="en-US" sz="2100" dirty="0">
                <a:solidFill>
                  <a:srgbClr val="FF0000"/>
                </a:solidFill>
                <a:latin typeface="微软雅黑" panose="020B0503020204020204" charset="-122"/>
                <a:ea typeface="微软雅黑" panose="020B0503020204020204" charset="-122"/>
              </a:rPr>
              <a:t>词和词组</a:t>
            </a:r>
            <a:endParaRPr lang="zh-CN" altLang="en-US" sz="2100" dirty="0">
              <a:solidFill>
                <a:srgbClr val="FF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dirty="0">
                <a:solidFill>
                  <a:srgbClr val="000000"/>
                </a:solidFill>
                <a:latin typeface="微软雅黑" panose="020B0503020204020204" charset="-122"/>
                <a:ea typeface="微软雅黑" panose="020B0503020204020204" charset="-122"/>
              </a:rPr>
              <a:t>D </a:t>
            </a:r>
            <a:r>
              <a:rPr lang="zh-CN" altLang="en-US" sz="2100" dirty="0">
                <a:solidFill>
                  <a:srgbClr val="000000"/>
                </a:solidFill>
                <a:latin typeface="微软雅黑" panose="020B0503020204020204" charset="-122"/>
                <a:ea typeface="微软雅黑" panose="020B0503020204020204" charset="-122"/>
              </a:rPr>
              <a:t>词组和句子</a:t>
            </a:r>
            <a:endParaRPr lang="zh-CN" altLang="en-US" sz="2100" dirty="0">
              <a:solidFill>
                <a:srgbClr val="FF000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内容占位符 2"/>
          <p:cNvSpPr>
            <a:spLocks noGrp="1"/>
          </p:cNvSpPr>
          <p:nvPr>
            <p:ph idx="1"/>
          </p:nvPr>
        </p:nvSpPr>
        <p:spPr>
          <a:xfrm>
            <a:off x="683568" y="699542"/>
            <a:ext cx="8229600" cy="3395663"/>
          </a:xfrm>
        </p:spPr>
        <p:txBody>
          <a:bodyPr/>
          <a:lstStyle/>
          <a:p>
            <a:pPr marL="0" indent="0">
              <a:buNone/>
            </a:pPr>
            <a:r>
              <a:rPr lang="zh-CN" altLang="en-US" dirty="0"/>
              <a:t>英语动词“</a:t>
            </a:r>
            <a:r>
              <a:rPr lang="en-US" altLang="zh-CN" dirty="0"/>
              <a:t>like(</a:t>
            </a:r>
            <a:r>
              <a:rPr lang="zh-CN" altLang="en-US" dirty="0"/>
              <a:t>喜欢</a:t>
            </a:r>
            <a:r>
              <a:rPr lang="en-US" altLang="zh-CN" dirty="0"/>
              <a:t>)”</a:t>
            </a:r>
            <a:r>
              <a:rPr lang="zh-CN" altLang="en-US" dirty="0"/>
              <a:t>的单数第三人称形式是“</a:t>
            </a:r>
            <a:r>
              <a:rPr lang="en-US" altLang="zh-CN" dirty="0"/>
              <a:t>likes”</a:t>
            </a:r>
            <a:r>
              <a:rPr lang="zh-CN" altLang="en-US" dirty="0"/>
              <a:t>，这属于（</a:t>
            </a:r>
            <a:r>
              <a:rPr lang="zh-CN" altLang="en-US" dirty="0" smtClean="0"/>
              <a:t>）</a:t>
            </a:r>
            <a:endParaRPr lang="en-US" altLang="zh-CN" dirty="0" smtClean="0"/>
          </a:p>
          <a:p>
            <a:pPr marL="0" indent="0">
              <a:buNone/>
            </a:pPr>
            <a:r>
              <a:rPr lang="en-US" altLang="zh-CN" dirty="0" smtClean="0"/>
              <a:t>A:</a:t>
            </a:r>
            <a:r>
              <a:rPr lang="zh-CN" altLang="en-US" dirty="0" smtClean="0"/>
              <a:t>变形构词</a:t>
            </a:r>
            <a:endParaRPr lang="zh-CN" altLang="en-US" dirty="0" smtClean="0"/>
          </a:p>
          <a:p>
            <a:pPr marL="0" indent="0">
              <a:buNone/>
            </a:pPr>
            <a:r>
              <a:rPr lang="en-US" altLang="zh-CN" dirty="0" smtClean="0"/>
              <a:t>B:</a:t>
            </a:r>
            <a:r>
              <a:rPr lang="zh-CN" altLang="en-US" dirty="0" smtClean="0"/>
              <a:t>变性成词</a:t>
            </a:r>
            <a:endParaRPr lang="zh-CN" altLang="en-US" dirty="0" smtClean="0"/>
          </a:p>
          <a:p>
            <a:pPr marL="0" indent="0">
              <a:buNone/>
            </a:pPr>
            <a:r>
              <a:rPr lang="en-US" altLang="zh-CN" dirty="0" smtClean="0"/>
              <a:t>C:</a:t>
            </a:r>
            <a:r>
              <a:rPr lang="zh-CN" altLang="en-US" dirty="0" smtClean="0"/>
              <a:t>语汇构词</a:t>
            </a:r>
            <a:endParaRPr lang="zh-CN" altLang="en-US" dirty="0" smtClean="0"/>
          </a:p>
          <a:p>
            <a:pPr marL="0" indent="0">
              <a:buNone/>
            </a:pPr>
            <a:r>
              <a:rPr lang="en-US" altLang="zh-CN" dirty="0" smtClean="0"/>
              <a:t>D:</a:t>
            </a:r>
            <a:r>
              <a:rPr lang="zh-CN" altLang="en-US" dirty="0" smtClean="0"/>
              <a:t>语法构词</a:t>
            </a:r>
            <a:endParaRPr lang="zh-CN" altLang="en-US" dirty="0" smtClean="0"/>
          </a:p>
          <a:p>
            <a:pPr marL="0" indent="0" eaLnBrk="1" hangingPunct="1">
              <a:spcBef>
                <a:spcPct val="0"/>
              </a:spcBef>
              <a:buNone/>
            </a:pPr>
            <a:endParaRPr kumimoji="1" lang="zh-CN" altLang="en-US" dirty="0" smtClean="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内容占位符 2"/>
          <p:cNvSpPr>
            <a:spLocks noGrp="1"/>
          </p:cNvSpPr>
          <p:nvPr>
            <p:ph idx="1"/>
          </p:nvPr>
        </p:nvSpPr>
        <p:spPr>
          <a:xfrm>
            <a:off x="683568" y="699542"/>
            <a:ext cx="8229600" cy="3395663"/>
          </a:xfrm>
        </p:spPr>
        <p:txBody>
          <a:bodyPr/>
          <a:lstStyle/>
          <a:p>
            <a:pPr marL="0" indent="0">
              <a:buNone/>
            </a:pPr>
            <a:r>
              <a:rPr lang="zh-CN" altLang="en-US" dirty="0"/>
              <a:t>英语动词“</a:t>
            </a:r>
            <a:r>
              <a:rPr lang="en-US" altLang="zh-CN" dirty="0"/>
              <a:t>like(</a:t>
            </a:r>
            <a:r>
              <a:rPr lang="zh-CN" altLang="en-US" dirty="0"/>
              <a:t>喜欢</a:t>
            </a:r>
            <a:r>
              <a:rPr lang="en-US" altLang="zh-CN" dirty="0"/>
              <a:t>)”</a:t>
            </a:r>
            <a:r>
              <a:rPr lang="zh-CN" altLang="en-US" dirty="0"/>
              <a:t>的单数第三人称形式是“</a:t>
            </a:r>
            <a:r>
              <a:rPr lang="en-US" altLang="zh-CN" dirty="0"/>
              <a:t>likes”</a:t>
            </a:r>
            <a:r>
              <a:rPr lang="zh-CN" altLang="en-US" dirty="0"/>
              <a:t>，这属于（</a:t>
            </a:r>
            <a:r>
              <a:rPr lang="zh-CN" altLang="en-US" dirty="0" smtClean="0"/>
              <a:t>）</a:t>
            </a:r>
            <a:endParaRPr lang="en-US" altLang="zh-CN" dirty="0" smtClean="0"/>
          </a:p>
          <a:p>
            <a:pPr marL="0" indent="0">
              <a:buNone/>
            </a:pPr>
            <a:r>
              <a:rPr lang="en-US" altLang="zh-CN" dirty="0" smtClean="0"/>
              <a:t>A:</a:t>
            </a:r>
            <a:r>
              <a:rPr lang="zh-CN" altLang="en-US" dirty="0" smtClean="0"/>
              <a:t>变形构词</a:t>
            </a:r>
            <a:endParaRPr lang="zh-CN" altLang="en-US" dirty="0" smtClean="0"/>
          </a:p>
          <a:p>
            <a:pPr marL="0" indent="0">
              <a:buNone/>
            </a:pPr>
            <a:r>
              <a:rPr lang="en-US" altLang="zh-CN" dirty="0" smtClean="0"/>
              <a:t>B:</a:t>
            </a:r>
            <a:r>
              <a:rPr lang="zh-CN" altLang="en-US" dirty="0" smtClean="0"/>
              <a:t>变性成词</a:t>
            </a:r>
            <a:endParaRPr lang="zh-CN" altLang="en-US" dirty="0" smtClean="0"/>
          </a:p>
          <a:p>
            <a:pPr marL="0" indent="0">
              <a:buNone/>
            </a:pPr>
            <a:r>
              <a:rPr lang="en-US" altLang="zh-CN" dirty="0" smtClean="0"/>
              <a:t>C:</a:t>
            </a:r>
            <a:r>
              <a:rPr lang="zh-CN" altLang="en-US" dirty="0" smtClean="0"/>
              <a:t>语汇构词</a:t>
            </a:r>
            <a:endParaRPr lang="zh-CN" altLang="en-US" dirty="0" smtClean="0"/>
          </a:p>
          <a:p>
            <a:pPr marL="0" indent="0">
              <a:buNone/>
            </a:pPr>
            <a:r>
              <a:rPr lang="en-US" altLang="zh-CN" dirty="0" smtClean="0">
                <a:solidFill>
                  <a:srgbClr val="C00000"/>
                </a:solidFill>
              </a:rPr>
              <a:t>D:</a:t>
            </a:r>
            <a:r>
              <a:rPr lang="zh-CN" altLang="en-US" dirty="0" smtClean="0">
                <a:solidFill>
                  <a:srgbClr val="C00000"/>
                </a:solidFill>
              </a:rPr>
              <a:t>语法构词</a:t>
            </a:r>
            <a:endParaRPr lang="zh-CN" altLang="en-US" dirty="0" smtClean="0">
              <a:solidFill>
                <a:srgbClr val="C00000"/>
              </a:solidFill>
            </a:endParaRPr>
          </a:p>
          <a:p>
            <a:pPr marL="0" indent="0" eaLnBrk="1" hangingPunct="1">
              <a:spcBef>
                <a:spcPct val="0"/>
              </a:spcBef>
              <a:buNone/>
            </a:pPr>
            <a:endParaRPr kumimoji="1" lang="zh-CN" altLang="en-US" dirty="0" smtClean="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55576" y="627534"/>
            <a:ext cx="7776864" cy="2340897"/>
          </a:xfrm>
          <a:prstGeom prst="rect">
            <a:avLst/>
          </a:prstGeom>
        </p:spPr>
        <p:txBody>
          <a:bodyPr wrap="square">
            <a:spAutoFit/>
          </a:bodyPr>
          <a:lstStyle/>
          <a:p>
            <a:pPr fontAlgn="t">
              <a:lnSpc>
                <a:spcPct val="150000"/>
              </a:lnSpc>
            </a:pPr>
            <a:r>
              <a:rPr lang="zh-CN" altLang="en-US" sz="2000" dirty="0"/>
              <a:t>下列各项中用附加手段改变词的语法形式的是（）</a:t>
            </a:r>
            <a:endParaRPr lang="zh-CN" altLang="en-US" sz="2000" dirty="0"/>
          </a:p>
          <a:p>
            <a:pPr>
              <a:lnSpc>
                <a:spcPct val="150000"/>
              </a:lnSpc>
            </a:pPr>
            <a:r>
              <a:rPr lang="en-US" altLang="zh-CN" sz="2000" dirty="0" err="1" smtClean="0"/>
              <a:t>A:work</a:t>
            </a:r>
            <a:r>
              <a:rPr lang="zh-CN" altLang="en-US" sz="2000" dirty="0"/>
              <a:t>／</a:t>
            </a:r>
            <a:r>
              <a:rPr lang="en-US" altLang="zh-CN" sz="2000" dirty="0"/>
              <a:t>worker</a:t>
            </a:r>
            <a:endParaRPr lang="en-US" altLang="zh-CN" sz="2000" dirty="0"/>
          </a:p>
          <a:p>
            <a:pPr>
              <a:lnSpc>
                <a:spcPct val="150000"/>
              </a:lnSpc>
            </a:pPr>
            <a:r>
              <a:rPr lang="en-US" altLang="zh-CN" sz="2000" dirty="0" err="1"/>
              <a:t>B:book</a:t>
            </a:r>
            <a:r>
              <a:rPr lang="zh-CN" altLang="en-US" sz="2000" dirty="0"/>
              <a:t>／</a:t>
            </a:r>
            <a:r>
              <a:rPr lang="en-US" altLang="zh-CN" sz="2000" dirty="0"/>
              <a:t>books</a:t>
            </a:r>
            <a:endParaRPr lang="en-US" altLang="zh-CN" sz="2000" dirty="0"/>
          </a:p>
          <a:p>
            <a:pPr>
              <a:lnSpc>
                <a:spcPct val="150000"/>
              </a:lnSpc>
            </a:pPr>
            <a:r>
              <a:rPr lang="en-US" altLang="zh-CN" sz="2000" dirty="0" err="1"/>
              <a:t>C:beauty</a:t>
            </a:r>
            <a:r>
              <a:rPr lang="zh-CN" altLang="en-US" sz="2000" dirty="0"/>
              <a:t>／</a:t>
            </a:r>
            <a:r>
              <a:rPr lang="en-US" altLang="zh-CN" sz="2000" dirty="0"/>
              <a:t>beautiful </a:t>
            </a:r>
            <a:endParaRPr lang="en-US" altLang="zh-CN" sz="2000" dirty="0"/>
          </a:p>
          <a:p>
            <a:pPr>
              <a:lnSpc>
                <a:spcPct val="150000"/>
              </a:lnSpc>
            </a:pPr>
            <a:r>
              <a:rPr lang="en-US" altLang="zh-CN" sz="2000" dirty="0" err="1"/>
              <a:t>D:cover</a:t>
            </a:r>
            <a:r>
              <a:rPr lang="zh-CN" altLang="en-US" sz="2000" dirty="0"/>
              <a:t>／</a:t>
            </a:r>
            <a:r>
              <a:rPr lang="en-US" altLang="zh-CN" sz="2000" dirty="0"/>
              <a:t>discover</a:t>
            </a:r>
            <a:endParaRPr lang="en-US" altLang="zh-CN" sz="2000"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55576" y="627534"/>
            <a:ext cx="7776864" cy="2400657"/>
          </a:xfrm>
          <a:prstGeom prst="rect">
            <a:avLst/>
          </a:prstGeom>
        </p:spPr>
        <p:txBody>
          <a:bodyPr wrap="square">
            <a:spAutoFit/>
          </a:bodyPr>
          <a:lstStyle/>
          <a:p>
            <a:pPr fontAlgn="t">
              <a:lnSpc>
                <a:spcPct val="150000"/>
              </a:lnSpc>
            </a:pPr>
            <a:r>
              <a:rPr lang="zh-CN" altLang="en-US" sz="2000" dirty="0"/>
              <a:t>下列各项中用</a:t>
            </a:r>
            <a:r>
              <a:rPr lang="zh-CN" altLang="en-US" sz="2000" b="1" dirty="0">
                <a:solidFill>
                  <a:srgbClr val="C00000"/>
                </a:solidFill>
              </a:rPr>
              <a:t>附加</a:t>
            </a:r>
            <a:r>
              <a:rPr lang="zh-CN" altLang="en-US" sz="2000" dirty="0"/>
              <a:t>手段改变词的语法形式的是（）</a:t>
            </a:r>
            <a:endParaRPr lang="zh-CN" altLang="en-US" sz="2000" dirty="0"/>
          </a:p>
          <a:p>
            <a:pPr>
              <a:lnSpc>
                <a:spcPct val="150000"/>
              </a:lnSpc>
            </a:pPr>
            <a:r>
              <a:rPr lang="en-US" altLang="zh-CN" sz="2000" dirty="0" err="1" smtClean="0"/>
              <a:t>A:work</a:t>
            </a:r>
            <a:r>
              <a:rPr lang="zh-CN" altLang="en-US" sz="2000" dirty="0"/>
              <a:t>／</a:t>
            </a:r>
            <a:r>
              <a:rPr lang="en-US" altLang="zh-CN" sz="2000" dirty="0"/>
              <a:t>worker</a:t>
            </a:r>
            <a:endParaRPr lang="en-US" altLang="zh-CN" sz="2000" dirty="0"/>
          </a:p>
          <a:p>
            <a:pPr>
              <a:lnSpc>
                <a:spcPct val="150000"/>
              </a:lnSpc>
            </a:pPr>
            <a:r>
              <a:rPr lang="en-US" altLang="zh-CN" sz="2000" dirty="0" err="1">
                <a:solidFill>
                  <a:srgbClr val="FF0000"/>
                </a:solidFill>
              </a:rPr>
              <a:t>B:book</a:t>
            </a:r>
            <a:r>
              <a:rPr lang="zh-CN" altLang="en-US" sz="2000" dirty="0">
                <a:solidFill>
                  <a:srgbClr val="FF0000"/>
                </a:solidFill>
              </a:rPr>
              <a:t>／</a:t>
            </a:r>
            <a:r>
              <a:rPr lang="en-US" altLang="zh-CN" sz="2000" dirty="0">
                <a:solidFill>
                  <a:srgbClr val="FF0000"/>
                </a:solidFill>
              </a:rPr>
              <a:t>books</a:t>
            </a:r>
            <a:endParaRPr lang="en-US" altLang="zh-CN" sz="2000" dirty="0">
              <a:solidFill>
                <a:srgbClr val="FF0000"/>
              </a:solidFill>
            </a:endParaRPr>
          </a:p>
          <a:p>
            <a:pPr>
              <a:lnSpc>
                <a:spcPct val="150000"/>
              </a:lnSpc>
            </a:pPr>
            <a:r>
              <a:rPr lang="en-US" altLang="zh-CN" sz="2000" dirty="0" err="1"/>
              <a:t>C:beauty</a:t>
            </a:r>
            <a:r>
              <a:rPr lang="zh-CN" altLang="en-US" sz="2000" dirty="0"/>
              <a:t>／</a:t>
            </a:r>
            <a:r>
              <a:rPr lang="en-US" altLang="zh-CN" sz="2000" dirty="0"/>
              <a:t>beautiful </a:t>
            </a:r>
            <a:endParaRPr lang="en-US" altLang="zh-CN" sz="2000" dirty="0"/>
          </a:p>
          <a:p>
            <a:pPr>
              <a:lnSpc>
                <a:spcPct val="150000"/>
              </a:lnSpc>
            </a:pPr>
            <a:r>
              <a:rPr lang="en-US" altLang="zh-CN" sz="2000" dirty="0" err="1"/>
              <a:t>D:cover</a:t>
            </a:r>
            <a:r>
              <a:rPr lang="zh-CN" altLang="en-US" sz="2000" dirty="0"/>
              <a:t>／</a:t>
            </a:r>
            <a:r>
              <a:rPr lang="en-US" altLang="zh-CN" sz="2000" dirty="0"/>
              <a:t>discover</a:t>
            </a:r>
            <a:endParaRPr lang="en-US" altLang="zh-CN" sz="2000"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55576" y="627534"/>
            <a:ext cx="7776864" cy="2340897"/>
          </a:xfrm>
          <a:prstGeom prst="rect">
            <a:avLst/>
          </a:prstGeom>
        </p:spPr>
        <p:txBody>
          <a:bodyPr wrap="square">
            <a:spAutoFit/>
          </a:bodyPr>
          <a:lstStyle/>
          <a:p>
            <a:pPr fontAlgn="t">
              <a:lnSpc>
                <a:spcPct val="150000"/>
              </a:lnSpc>
            </a:pPr>
            <a:r>
              <a:rPr lang="zh-CN" altLang="en-US" sz="2000" dirty="0"/>
              <a:t>“客人来了”中的“客人”的指称类型是（ ）</a:t>
            </a:r>
            <a:endParaRPr lang="zh-CN" altLang="en-US" sz="2000" dirty="0"/>
          </a:p>
          <a:p>
            <a:pPr>
              <a:lnSpc>
                <a:spcPct val="150000"/>
              </a:lnSpc>
            </a:pPr>
            <a:r>
              <a:rPr lang="en-US" altLang="zh-CN" sz="2000" dirty="0" smtClean="0"/>
              <a:t>A</a:t>
            </a:r>
            <a:r>
              <a:rPr lang="en-US" altLang="zh-CN" sz="2000" dirty="0"/>
              <a:t>:</a:t>
            </a:r>
            <a:r>
              <a:rPr lang="zh-CN" altLang="en-US" sz="2000" dirty="0"/>
              <a:t>不定指</a:t>
            </a:r>
            <a:endParaRPr lang="zh-CN" altLang="en-US" sz="2000" dirty="0"/>
          </a:p>
          <a:p>
            <a:pPr>
              <a:lnSpc>
                <a:spcPct val="150000"/>
              </a:lnSpc>
            </a:pPr>
            <a:r>
              <a:rPr lang="en-US" altLang="zh-CN" sz="2000" dirty="0"/>
              <a:t>B:</a:t>
            </a:r>
            <a:r>
              <a:rPr lang="zh-CN" altLang="en-US" sz="2000" dirty="0"/>
              <a:t>定指</a:t>
            </a:r>
            <a:endParaRPr lang="zh-CN" altLang="en-US" sz="2000" dirty="0"/>
          </a:p>
          <a:p>
            <a:pPr>
              <a:lnSpc>
                <a:spcPct val="150000"/>
              </a:lnSpc>
            </a:pPr>
            <a:r>
              <a:rPr lang="en-US" altLang="zh-CN" sz="2000" dirty="0"/>
              <a:t>C:</a:t>
            </a:r>
            <a:r>
              <a:rPr lang="zh-CN" altLang="en-US" sz="2000" dirty="0"/>
              <a:t>无指</a:t>
            </a:r>
            <a:endParaRPr lang="zh-CN" altLang="en-US" sz="2000" dirty="0"/>
          </a:p>
          <a:p>
            <a:pPr>
              <a:lnSpc>
                <a:spcPct val="150000"/>
              </a:lnSpc>
            </a:pPr>
            <a:r>
              <a:rPr lang="en-US" altLang="zh-CN" sz="2000" dirty="0"/>
              <a:t>D:</a:t>
            </a:r>
            <a:r>
              <a:rPr lang="zh-CN" altLang="en-US" sz="2000" dirty="0"/>
              <a:t>任指</a:t>
            </a:r>
            <a:endParaRPr lang="zh-CN" altLang="en-US" sz="2000"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55576" y="627534"/>
            <a:ext cx="7776864" cy="3785652"/>
          </a:xfrm>
          <a:prstGeom prst="rect">
            <a:avLst/>
          </a:prstGeom>
        </p:spPr>
        <p:txBody>
          <a:bodyPr wrap="square">
            <a:spAutoFit/>
          </a:bodyPr>
          <a:lstStyle/>
          <a:p>
            <a:pPr fontAlgn="t">
              <a:lnSpc>
                <a:spcPct val="150000"/>
              </a:lnSpc>
            </a:pPr>
            <a:r>
              <a:rPr lang="zh-CN" altLang="en-US" sz="2000" dirty="0"/>
              <a:t>“客人来了”中的“客人”的指称类型是（ ）</a:t>
            </a:r>
            <a:endParaRPr lang="zh-CN" altLang="en-US" sz="2000" dirty="0"/>
          </a:p>
          <a:p>
            <a:pPr>
              <a:lnSpc>
                <a:spcPct val="150000"/>
              </a:lnSpc>
            </a:pPr>
            <a:r>
              <a:rPr lang="en-US" altLang="zh-CN" sz="2000" dirty="0" smtClean="0"/>
              <a:t>A</a:t>
            </a:r>
            <a:r>
              <a:rPr lang="en-US" altLang="zh-CN" sz="2000" dirty="0"/>
              <a:t>:</a:t>
            </a:r>
            <a:r>
              <a:rPr lang="zh-CN" altLang="en-US" sz="2000" dirty="0"/>
              <a:t>不定指</a:t>
            </a:r>
            <a:endParaRPr lang="zh-CN" altLang="en-US" sz="2000" dirty="0"/>
          </a:p>
          <a:p>
            <a:pPr>
              <a:lnSpc>
                <a:spcPct val="150000"/>
              </a:lnSpc>
            </a:pPr>
            <a:r>
              <a:rPr lang="en-US" altLang="zh-CN" sz="2000" dirty="0">
                <a:solidFill>
                  <a:srgbClr val="FF0000"/>
                </a:solidFill>
              </a:rPr>
              <a:t>B:</a:t>
            </a:r>
            <a:r>
              <a:rPr lang="zh-CN" altLang="en-US" sz="2000" dirty="0" smtClean="0">
                <a:solidFill>
                  <a:srgbClr val="FF0000"/>
                </a:solidFill>
              </a:rPr>
              <a:t>定指</a:t>
            </a:r>
            <a:endParaRPr lang="en-US" altLang="zh-CN" sz="2000" dirty="0" smtClean="0">
              <a:solidFill>
                <a:srgbClr val="FF0000"/>
              </a:solidFill>
            </a:endParaRPr>
          </a:p>
          <a:p>
            <a:pPr>
              <a:lnSpc>
                <a:spcPct val="150000"/>
              </a:lnSpc>
            </a:pPr>
            <a:r>
              <a:rPr lang="en-US" altLang="zh-CN" sz="2000" dirty="0" smtClean="0"/>
              <a:t>C</a:t>
            </a:r>
            <a:r>
              <a:rPr lang="en-US" altLang="zh-CN" sz="2000" dirty="0"/>
              <a:t>:</a:t>
            </a:r>
            <a:r>
              <a:rPr lang="zh-CN" altLang="en-US" sz="2000" dirty="0"/>
              <a:t>无指</a:t>
            </a:r>
            <a:endParaRPr lang="zh-CN" altLang="en-US" sz="2000" dirty="0"/>
          </a:p>
          <a:p>
            <a:pPr>
              <a:lnSpc>
                <a:spcPct val="150000"/>
              </a:lnSpc>
            </a:pPr>
            <a:r>
              <a:rPr lang="en-US" altLang="zh-CN" sz="2000" dirty="0"/>
              <a:t>D:</a:t>
            </a:r>
            <a:r>
              <a:rPr lang="zh-CN" altLang="en-US" sz="2000" dirty="0" smtClean="0"/>
              <a:t>任指</a:t>
            </a:r>
            <a:endParaRPr lang="en-US" altLang="zh-CN" sz="2000" dirty="0" smtClean="0"/>
          </a:p>
          <a:p>
            <a:pPr>
              <a:lnSpc>
                <a:spcPct val="150000"/>
              </a:lnSpc>
            </a:pPr>
            <a:r>
              <a:rPr lang="zh-CN" altLang="en-US" sz="2000" dirty="0" smtClean="0">
                <a:solidFill>
                  <a:srgbClr val="C00000"/>
                </a:solidFill>
                <a:latin typeface="楷体" panose="02010609060101010101" charset="-122"/>
                <a:ea typeface="楷体" panose="02010609060101010101" charset="-122"/>
                <a:cs typeface="楷体" panose="02010609060101010101" charset="-122"/>
              </a:rPr>
              <a:t>［</a:t>
            </a:r>
            <a:r>
              <a:rPr lang="zh-CN" altLang="en-US" sz="2000" dirty="0">
                <a:solidFill>
                  <a:srgbClr val="C00000"/>
                </a:solidFill>
                <a:latin typeface="楷体" panose="02010609060101010101" charset="-122"/>
                <a:ea typeface="楷体" panose="02010609060101010101" charset="-122"/>
                <a:cs typeface="楷体" panose="02010609060101010101" charset="-122"/>
              </a:rPr>
              <a:t>解析：</a:t>
            </a:r>
            <a:r>
              <a:rPr lang="zh-CN" altLang="zh-CN" sz="2000" dirty="0">
                <a:solidFill>
                  <a:srgbClr val="C00000"/>
                </a:solidFill>
                <a:latin typeface="楷体" panose="02010609060101010101" charset="-122"/>
                <a:ea typeface="楷体" panose="02010609060101010101" charset="-122"/>
                <a:cs typeface="楷体" panose="02010609060101010101" charset="-122"/>
              </a:rPr>
              <a:t>在动词前的名词，无论什么形式（加”这</a:t>
            </a:r>
            <a:r>
              <a:rPr lang="en-US" altLang="zh-CN" sz="2000" dirty="0">
                <a:solidFill>
                  <a:srgbClr val="C00000"/>
                </a:solidFill>
                <a:latin typeface="楷体" panose="02010609060101010101" charset="-122"/>
                <a:ea typeface="楷体" panose="02010609060101010101" charset="-122"/>
                <a:cs typeface="楷体" panose="02010609060101010101" charset="-122"/>
              </a:rPr>
              <a:t>/</a:t>
            </a:r>
            <a:r>
              <a:rPr lang="zh-CN" altLang="zh-CN" sz="2000" dirty="0">
                <a:solidFill>
                  <a:srgbClr val="C00000"/>
                </a:solidFill>
                <a:latin typeface="楷体" panose="02010609060101010101" charset="-122"/>
                <a:ea typeface="楷体" panose="02010609060101010101" charset="-122"/>
                <a:cs typeface="楷体" panose="02010609060101010101" charset="-122"/>
              </a:rPr>
              <a:t>那”或光杆名词的形式）都是有定的 </a:t>
            </a:r>
            <a:r>
              <a:rPr lang="zh-CN" altLang="en-US" sz="2000" dirty="0">
                <a:solidFill>
                  <a:srgbClr val="C00000"/>
                </a:solidFill>
                <a:latin typeface="楷体" panose="02010609060101010101" charset="-122"/>
                <a:ea typeface="楷体" panose="02010609060101010101" charset="-122"/>
                <a:cs typeface="楷体" panose="02010609060101010101" charset="-122"/>
              </a:rPr>
              <a:t>］</a:t>
            </a:r>
            <a:endParaRPr lang="zh-CN" altLang="en-US" sz="2000" dirty="0">
              <a:solidFill>
                <a:srgbClr val="C00000"/>
              </a:solidFill>
              <a:latin typeface="楷体" panose="02010609060101010101" charset="-122"/>
              <a:ea typeface="楷体" panose="02010609060101010101" charset="-122"/>
              <a:cs typeface="楷体" panose="02010609060101010101" charset="-122"/>
            </a:endParaRPr>
          </a:p>
          <a:p>
            <a:pPr>
              <a:lnSpc>
                <a:spcPct val="150000"/>
              </a:lnSpc>
            </a:pPr>
            <a:endParaRPr lang="zh-CN" altLang="en-US" sz="2000"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object 3"/>
          <p:cNvSpPr txBox="1">
            <a:spLocks noChangeArrowheads="1"/>
          </p:cNvSpPr>
          <p:nvPr/>
        </p:nvSpPr>
        <p:spPr bwMode="auto">
          <a:xfrm>
            <a:off x="971550" y="842963"/>
            <a:ext cx="7416800" cy="32642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dirty="0"/>
              <a:t>以下对英语“</a:t>
            </a:r>
            <a:r>
              <a:rPr lang="en-US" altLang="zh-CN" sz="2400" dirty="0"/>
              <a:t>John has written the book”</a:t>
            </a:r>
            <a:r>
              <a:rPr lang="zh-CN" altLang="en-US" sz="2400" dirty="0"/>
              <a:t>这句话中的语法意义的表述，不正确的一项是（）</a:t>
            </a:r>
            <a:endParaRPr lang="zh-CN" altLang="en-US" sz="2400" dirty="0"/>
          </a:p>
          <a:p>
            <a:pPr>
              <a:lnSpc>
                <a:spcPct val="150000"/>
              </a:lnSpc>
            </a:pPr>
            <a:r>
              <a:rPr lang="en-US" altLang="zh-CN" sz="2400" dirty="0" smtClean="0"/>
              <a:t>A</a:t>
            </a:r>
            <a:r>
              <a:rPr lang="en-US" altLang="zh-CN" sz="2400" dirty="0"/>
              <a:t>:</a:t>
            </a:r>
            <a:r>
              <a:rPr lang="zh-CN" altLang="en-US" sz="2400" dirty="0"/>
              <a:t>现在时和完成体</a:t>
            </a:r>
            <a:endParaRPr lang="zh-CN" altLang="en-US" sz="2400" dirty="0"/>
          </a:p>
          <a:p>
            <a:pPr>
              <a:lnSpc>
                <a:spcPct val="150000"/>
              </a:lnSpc>
            </a:pPr>
            <a:r>
              <a:rPr lang="en-US" altLang="zh-CN" sz="2400" dirty="0"/>
              <a:t>B:</a:t>
            </a:r>
            <a:r>
              <a:rPr lang="zh-CN" altLang="en-US" sz="2400" dirty="0"/>
              <a:t>主格和宾格</a:t>
            </a:r>
            <a:endParaRPr lang="zh-CN" altLang="en-US" sz="2400" dirty="0"/>
          </a:p>
          <a:p>
            <a:pPr>
              <a:lnSpc>
                <a:spcPct val="150000"/>
              </a:lnSpc>
            </a:pPr>
            <a:r>
              <a:rPr lang="en-US" altLang="zh-CN" sz="2400" dirty="0"/>
              <a:t>C:</a:t>
            </a:r>
            <a:r>
              <a:rPr lang="zh-CN" altLang="en-US" sz="2400" dirty="0"/>
              <a:t>陈述句主动态</a:t>
            </a:r>
            <a:endParaRPr lang="zh-CN" altLang="en-US" sz="2400" dirty="0"/>
          </a:p>
          <a:p>
            <a:pPr>
              <a:lnSpc>
                <a:spcPct val="150000"/>
              </a:lnSpc>
            </a:pPr>
            <a:r>
              <a:rPr lang="en-US" altLang="zh-CN" sz="2400" dirty="0"/>
              <a:t>D:</a:t>
            </a:r>
            <a:r>
              <a:rPr lang="zh-CN" altLang="en-US" sz="2400" dirty="0"/>
              <a:t>人称和数一致</a:t>
            </a:r>
            <a:endParaRPr lang="zh-CN" altLang="en-US" sz="2400"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object 3"/>
          <p:cNvSpPr txBox="1">
            <a:spLocks noChangeArrowheads="1"/>
          </p:cNvSpPr>
          <p:nvPr/>
        </p:nvSpPr>
        <p:spPr bwMode="auto">
          <a:xfrm>
            <a:off x="971600" y="483518"/>
            <a:ext cx="7416800" cy="44440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dirty="0"/>
              <a:t>以下对英语“</a:t>
            </a:r>
            <a:r>
              <a:rPr lang="en-US" altLang="zh-CN" sz="2400" dirty="0"/>
              <a:t>John has written the book”</a:t>
            </a:r>
            <a:r>
              <a:rPr lang="zh-CN" altLang="en-US" sz="2400" dirty="0"/>
              <a:t>这句话中的语法意义的表述，不正确的一项是（）</a:t>
            </a:r>
            <a:endParaRPr lang="zh-CN" altLang="en-US" sz="2400" dirty="0"/>
          </a:p>
          <a:p>
            <a:pPr>
              <a:lnSpc>
                <a:spcPct val="150000"/>
              </a:lnSpc>
            </a:pPr>
            <a:r>
              <a:rPr lang="en-US" altLang="zh-CN" sz="2400" dirty="0" smtClean="0"/>
              <a:t>A</a:t>
            </a:r>
            <a:r>
              <a:rPr lang="en-US" altLang="zh-CN" sz="2400" dirty="0"/>
              <a:t>:</a:t>
            </a:r>
            <a:r>
              <a:rPr lang="zh-CN" altLang="en-US" sz="2400" dirty="0"/>
              <a:t>现在时和完成体</a:t>
            </a:r>
            <a:endParaRPr lang="zh-CN" altLang="en-US" sz="2400" dirty="0"/>
          </a:p>
          <a:p>
            <a:pPr>
              <a:lnSpc>
                <a:spcPct val="150000"/>
              </a:lnSpc>
            </a:pPr>
            <a:r>
              <a:rPr lang="en-US" altLang="zh-CN" sz="2400" dirty="0">
                <a:solidFill>
                  <a:srgbClr val="FF0000"/>
                </a:solidFill>
              </a:rPr>
              <a:t>B:</a:t>
            </a:r>
            <a:r>
              <a:rPr lang="zh-CN" altLang="en-US" sz="2400" dirty="0">
                <a:solidFill>
                  <a:srgbClr val="FF0000"/>
                </a:solidFill>
              </a:rPr>
              <a:t>主格和宾格</a:t>
            </a:r>
            <a:endParaRPr lang="zh-CN" altLang="en-US" sz="2400" dirty="0">
              <a:solidFill>
                <a:srgbClr val="FF0000"/>
              </a:solidFill>
            </a:endParaRPr>
          </a:p>
          <a:p>
            <a:pPr>
              <a:lnSpc>
                <a:spcPct val="150000"/>
              </a:lnSpc>
            </a:pPr>
            <a:r>
              <a:rPr lang="en-US" altLang="zh-CN" sz="2400" dirty="0"/>
              <a:t>C:</a:t>
            </a:r>
            <a:r>
              <a:rPr lang="zh-CN" altLang="en-US" sz="2400" dirty="0"/>
              <a:t>陈述句主动态</a:t>
            </a:r>
            <a:endParaRPr lang="zh-CN" altLang="en-US" sz="2400" dirty="0"/>
          </a:p>
          <a:p>
            <a:pPr>
              <a:lnSpc>
                <a:spcPct val="150000"/>
              </a:lnSpc>
            </a:pPr>
            <a:r>
              <a:rPr lang="en-US" altLang="zh-CN" sz="2400" dirty="0"/>
              <a:t>D:</a:t>
            </a:r>
            <a:r>
              <a:rPr lang="zh-CN" altLang="en-US" sz="2400" dirty="0"/>
              <a:t>人称和数</a:t>
            </a:r>
            <a:r>
              <a:rPr lang="zh-CN" altLang="en-US" sz="2400" dirty="0" smtClean="0"/>
              <a:t>一致</a:t>
            </a:r>
            <a:endParaRPr lang="en-US" altLang="zh-CN" sz="2400" dirty="0" smtClean="0"/>
          </a:p>
          <a:p>
            <a:pPr>
              <a:lnSpc>
                <a:spcPct val="150000"/>
              </a:lnSpc>
            </a:pPr>
            <a:r>
              <a:rPr lang="zh-CN" altLang="en-US" sz="2400" dirty="0" smtClean="0">
                <a:solidFill>
                  <a:srgbClr val="C00000"/>
                </a:solidFill>
                <a:latin typeface="楷体" panose="02010609060101010101" charset="-122"/>
                <a:ea typeface="楷体" panose="02010609060101010101" charset="-122"/>
                <a:cs typeface="楷体" panose="02010609060101010101" charset="-122"/>
              </a:rPr>
              <a:t>解析：</a:t>
            </a:r>
            <a:r>
              <a:rPr lang="en-US" altLang="zh-CN" sz="2400" dirty="0">
                <a:solidFill>
                  <a:srgbClr val="C00000"/>
                </a:solidFill>
                <a:latin typeface="楷体" panose="02010609060101010101" charset="-122"/>
                <a:ea typeface="楷体" panose="02010609060101010101" charset="-122"/>
                <a:cs typeface="楷体" panose="02010609060101010101" charset="-122"/>
              </a:rPr>
              <a:t>has written</a:t>
            </a:r>
            <a:r>
              <a:rPr lang="zh-CN" altLang="zh-CN" sz="2400" dirty="0">
                <a:solidFill>
                  <a:srgbClr val="C00000"/>
                </a:solidFill>
                <a:latin typeface="楷体" panose="02010609060101010101" charset="-122"/>
                <a:ea typeface="楷体" panose="02010609060101010101" charset="-122"/>
                <a:cs typeface="楷体" panose="02010609060101010101" charset="-122"/>
              </a:rPr>
              <a:t>是现在时、完成体、主动态，</a:t>
            </a:r>
            <a:r>
              <a:rPr lang="en-US" altLang="zh-CN" sz="2400" dirty="0">
                <a:solidFill>
                  <a:srgbClr val="C00000"/>
                </a:solidFill>
                <a:latin typeface="楷体" panose="02010609060101010101" charset="-122"/>
                <a:ea typeface="楷体" panose="02010609060101010101" charset="-122"/>
                <a:cs typeface="楷体" panose="02010609060101010101" charset="-122"/>
              </a:rPr>
              <a:t>has</a:t>
            </a:r>
            <a:r>
              <a:rPr lang="zh-CN" altLang="zh-CN" sz="2400" dirty="0">
                <a:solidFill>
                  <a:srgbClr val="C00000"/>
                </a:solidFill>
                <a:latin typeface="楷体" panose="02010609060101010101" charset="-122"/>
                <a:ea typeface="楷体" panose="02010609060101010101" charset="-122"/>
                <a:cs typeface="楷体" panose="02010609060101010101" charset="-122"/>
              </a:rPr>
              <a:t>体现了第三人称单数，没有主格和宾格 </a:t>
            </a:r>
            <a:endParaRPr lang="zh-CN" altLang="en-US" sz="2400" dirty="0">
              <a:solidFill>
                <a:srgbClr val="C00000"/>
              </a:solidFill>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pPr>
              <a:defRPr/>
            </a:pPr>
            <a:fld id="{14611511-07A5-443E-AD65-091F00F28BA6}" type="slidenum">
              <a:rPr lang="zh-CN" altLang="en-US" smtClean="0"/>
            </a:fld>
            <a:endParaRPr lang="zh-CN" altLang="en-US"/>
          </a:p>
        </p:txBody>
      </p:sp>
      <p:pic>
        <p:nvPicPr>
          <p:cNvPr id="6" name="图片 5"/>
          <p:cNvPicPr>
            <a:picLocks noChangeAspect="1"/>
          </p:cNvPicPr>
          <p:nvPr/>
        </p:nvPicPr>
        <p:blipFill>
          <a:blip r:embed="rId1"/>
          <a:stretch>
            <a:fillRect/>
          </a:stretch>
        </p:blipFill>
        <p:spPr>
          <a:xfrm>
            <a:off x="0" y="-9024"/>
            <a:ext cx="9144000" cy="5161548"/>
          </a:xfrm>
          <a:prstGeom prst="rect">
            <a:avLst/>
          </a:prstGeom>
        </p:spPr>
      </p:pic>
      <p:sp>
        <p:nvSpPr>
          <p:cNvPr id="5" name="文本框 4"/>
          <p:cNvSpPr txBox="1"/>
          <p:nvPr/>
        </p:nvSpPr>
        <p:spPr>
          <a:xfrm>
            <a:off x="628650" y="3981492"/>
            <a:ext cx="3531736" cy="507831"/>
          </a:xfrm>
          <a:prstGeom prst="rect">
            <a:avLst/>
          </a:prstGeom>
          <a:noFill/>
        </p:spPr>
        <p:txBody>
          <a:bodyPr wrap="none" rtlCol="0" anchor="t">
            <a:spAutoFit/>
          </a:bodyPr>
          <a:lstStyle/>
          <a:p>
            <a:pPr fontAlgn="auto">
              <a:lnSpc>
                <a:spcPct val="150000"/>
              </a:lnSpc>
            </a:pPr>
            <a:r>
              <a:rPr kumimoji="1" lang="zh-CN" altLang="en-US" b="1" dirty="0">
                <a:solidFill>
                  <a:srgbClr val="002060"/>
                </a:solidFill>
                <a:latin typeface="方正清刻本悦宋简体" panose="02000000000000000000" charset="-122"/>
                <a:ea typeface="方正清刻本悦宋简体" panose="02000000000000000000" charset="-122"/>
                <a:sym typeface="+mn-ea"/>
              </a:rPr>
              <a:t>关注老师的抖音帐号：</a:t>
            </a:r>
            <a:r>
              <a:rPr kumimoji="1" lang="en-US" altLang="zh-CN" b="1" dirty="0">
                <a:solidFill>
                  <a:srgbClr val="002060"/>
                </a:solidFill>
                <a:latin typeface="方正清刻本悦宋简体" panose="02000000000000000000" charset="-122"/>
                <a:ea typeface="方正清刻本悦宋简体" panose="02000000000000000000" charset="-122"/>
                <a:sym typeface="+mn-ea"/>
              </a:rPr>
              <a:t>570854053</a:t>
            </a:r>
            <a:endParaRPr kumimoji="1" lang="zh-CN" altLang="en-US" b="1" dirty="0">
              <a:solidFill>
                <a:srgbClr val="002060"/>
              </a:solidFill>
              <a:latin typeface="方正清刻本悦宋简体" panose="02000000000000000000" charset="-122"/>
              <a:ea typeface="方正清刻本悦宋简体" panose="02000000000000000000" charset="-122"/>
              <a:sym typeface="+mn-ea"/>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7" name="文本框 3"/>
          <p:cNvSpPr txBox="1">
            <a:spLocks noChangeArrowheads="1"/>
          </p:cNvSpPr>
          <p:nvPr/>
        </p:nvSpPr>
        <p:spPr bwMode="auto">
          <a:xfrm>
            <a:off x="827584" y="555526"/>
            <a:ext cx="8618736" cy="2790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dirty="0"/>
              <a:t>同根词是把具有相同词根的词汇集在一起，它们属于同一（ ）</a:t>
            </a:r>
            <a:endParaRPr lang="zh-CN" altLang="en-US" sz="2400" dirty="0"/>
          </a:p>
          <a:p>
            <a:pPr>
              <a:lnSpc>
                <a:spcPct val="150000"/>
              </a:lnSpc>
            </a:pPr>
            <a:r>
              <a:rPr lang="en-US" altLang="zh-CN" sz="2400" dirty="0" smtClean="0"/>
              <a:t>A</a:t>
            </a:r>
            <a:r>
              <a:rPr lang="en-US" altLang="zh-CN" sz="2400" dirty="0"/>
              <a:t>:</a:t>
            </a:r>
            <a:r>
              <a:rPr lang="zh-CN" altLang="en-US" sz="2400" dirty="0"/>
              <a:t>组合</a:t>
            </a:r>
            <a:endParaRPr lang="zh-CN" altLang="en-US" sz="2400" dirty="0"/>
          </a:p>
          <a:p>
            <a:pPr>
              <a:lnSpc>
                <a:spcPct val="150000"/>
              </a:lnSpc>
            </a:pPr>
            <a:r>
              <a:rPr lang="en-US" altLang="zh-CN" sz="2400" dirty="0"/>
              <a:t>B:</a:t>
            </a:r>
            <a:r>
              <a:rPr lang="zh-CN" altLang="en-US" sz="2400" dirty="0"/>
              <a:t>聚合</a:t>
            </a:r>
            <a:endParaRPr lang="zh-CN" altLang="en-US" sz="2400" dirty="0"/>
          </a:p>
          <a:p>
            <a:pPr>
              <a:lnSpc>
                <a:spcPct val="150000"/>
              </a:lnSpc>
            </a:pPr>
            <a:r>
              <a:rPr lang="en-US" altLang="zh-CN" sz="2400" dirty="0"/>
              <a:t>C:</a:t>
            </a:r>
            <a:r>
              <a:rPr lang="zh-CN" altLang="en-US" sz="2400" dirty="0"/>
              <a:t>约定</a:t>
            </a:r>
            <a:endParaRPr lang="zh-CN" altLang="en-US" sz="2400" dirty="0"/>
          </a:p>
          <a:p>
            <a:pPr>
              <a:lnSpc>
                <a:spcPct val="150000"/>
              </a:lnSpc>
            </a:pPr>
            <a:r>
              <a:rPr lang="en-US" altLang="zh-CN" sz="2400" dirty="0"/>
              <a:t>D:</a:t>
            </a:r>
            <a:r>
              <a:rPr lang="zh-CN" altLang="en-US" sz="2400" dirty="0"/>
              <a:t>层次</a:t>
            </a:r>
            <a:endParaRPr lang="zh-CN" altLang="en-US" sz="2400"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7" name="文本框 3"/>
          <p:cNvSpPr txBox="1">
            <a:spLocks noChangeArrowheads="1"/>
          </p:cNvSpPr>
          <p:nvPr/>
        </p:nvSpPr>
        <p:spPr bwMode="auto">
          <a:xfrm>
            <a:off x="827584" y="555526"/>
            <a:ext cx="8618736"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dirty="0"/>
              <a:t>同根词是把具有</a:t>
            </a:r>
            <a:r>
              <a:rPr lang="zh-CN" altLang="en-US" sz="2400" b="1" dirty="0">
                <a:solidFill>
                  <a:srgbClr val="C00000"/>
                </a:solidFill>
              </a:rPr>
              <a:t>相同词根</a:t>
            </a:r>
            <a:r>
              <a:rPr lang="zh-CN" altLang="en-US" sz="2400" dirty="0"/>
              <a:t>的词汇集在一起，它们属于同一（ ）</a:t>
            </a:r>
            <a:endParaRPr lang="zh-CN" altLang="en-US" sz="2400" dirty="0"/>
          </a:p>
          <a:p>
            <a:pPr>
              <a:lnSpc>
                <a:spcPct val="150000"/>
              </a:lnSpc>
            </a:pPr>
            <a:r>
              <a:rPr lang="en-US" altLang="zh-CN" sz="2400" dirty="0" smtClean="0"/>
              <a:t>A</a:t>
            </a:r>
            <a:r>
              <a:rPr lang="en-US" altLang="zh-CN" sz="2400" dirty="0"/>
              <a:t>:</a:t>
            </a:r>
            <a:r>
              <a:rPr lang="zh-CN" altLang="en-US" sz="2400" dirty="0"/>
              <a:t>组合</a:t>
            </a:r>
            <a:endParaRPr lang="zh-CN" altLang="en-US" sz="2400" dirty="0"/>
          </a:p>
          <a:p>
            <a:pPr>
              <a:lnSpc>
                <a:spcPct val="150000"/>
              </a:lnSpc>
            </a:pPr>
            <a:r>
              <a:rPr lang="en-US" altLang="zh-CN" sz="2400" b="1" dirty="0">
                <a:solidFill>
                  <a:srgbClr val="C00000"/>
                </a:solidFill>
              </a:rPr>
              <a:t>B:</a:t>
            </a:r>
            <a:r>
              <a:rPr lang="zh-CN" altLang="en-US" sz="2400" b="1" dirty="0">
                <a:solidFill>
                  <a:srgbClr val="C00000"/>
                </a:solidFill>
              </a:rPr>
              <a:t>聚合</a:t>
            </a:r>
            <a:endParaRPr lang="zh-CN" altLang="en-US" sz="2400" b="1" dirty="0">
              <a:solidFill>
                <a:srgbClr val="C00000"/>
              </a:solidFill>
            </a:endParaRPr>
          </a:p>
          <a:p>
            <a:pPr>
              <a:lnSpc>
                <a:spcPct val="150000"/>
              </a:lnSpc>
            </a:pPr>
            <a:r>
              <a:rPr lang="en-US" altLang="zh-CN" sz="2400" dirty="0"/>
              <a:t>C:</a:t>
            </a:r>
            <a:r>
              <a:rPr lang="zh-CN" altLang="en-US" sz="2400" dirty="0"/>
              <a:t>约定</a:t>
            </a:r>
            <a:endParaRPr lang="zh-CN" altLang="en-US" sz="2400" dirty="0"/>
          </a:p>
          <a:p>
            <a:pPr>
              <a:lnSpc>
                <a:spcPct val="150000"/>
              </a:lnSpc>
            </a:pPr>
            <a:r>
              <a:rPr lang="en-US" altLang="zh-CN" sz="2400" dirty="0"/>
              <a:t>D:</a:t>
            </a:r>
            <a:r>
              <a:rPr lang="zh-CN" altLang="en-US" sz="2400" dirty="0"/>
              <a:t>层次</a:t>
            </a:r>
            <a:endParaRPr lang="zh-CN" altLang="en-US" sz="2400"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7" name="文本框 3"/>
          <p:cNvSpPr txBox="1">
            <a:spLocks noChangeArrowheads="1"/>
          </p:cNvSpPr>
          <p:nvPr/>
        </p:nvSpPr>
        <p:spPr bwMode="auto">
          <a:xfrm>
            <a:off x="875209" y="483518"/>
            <a:ext cx="8258175" cy="3344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t>汉语中的词类（词的语法分类）可以首先分出的两个大类是（    ）</a:t>
            </a:r>
            <a:endParaRPr lang="zh-CN" altLang="en-US" sz="2400"/>
          </a:p>
          <a:p>
            <a:pPr>
              <a:lnSpc>
                <a:spcPct val="150000"/>
              </a:lnSpc>
            </a:pPr>
            <a:r>
              <a:rPr lang="en-US" altLang="zh-CN" sz="2400" dirty="0"/>
              <a:t>A:</a:t>
            </a:r>
            <a:r>
              <a:rPr lang="zh-CN" altLang="en-US" sz="2400" dirty="0"/>
              <a:t>基本词和非基本词</a:t>
            </a:r>
            <a:endParaRPr lang="zh-CN" altLang="en-US" sz="2400" dirty="0"/>
          </a:p>
          <a:p>
            <a:pPr>
              <a:lnSpc>
                <a:spcPct val="150000"/>
              </a:lnSpc>
            </a:pPr>
            <a:r>
              <a:rPr lang="en-US" altLang="zh-CN" sz="2400" dirty="0"/>
              <a:t>B:</a:t>
            </a:r>
            <a:r>
              <a:rPr lang="zh-CN" altLang="en-US" sz="2400" dirty="0"/>
              <a:t>实词和虚词</a:t>
            </a:r>
            <a:endParaRPr lang="zh-CN" altLang="en-US" sz="2400" dirty="0"/>
          </a:p>
          <a:p>
            <a:pPr>
              <a:lnSpc>
                <a:spcPct val="150000"/>
              </a:lnSpc>
            </a:pPr>
            <a:r>
              <a:rPr lang="en-US" altLang="zh-CN" sz="2400" dirty="0"/>
              <a:t>C:</a:t>
            </a:r>
            <a:r>
              <a:rPr lang="zh-CN" altLang="en-US" sz="2400" dirty="0"/>
              <a:t>典型词和兼类词</a:t>
            </a:r>
            <a:endParaRPr lang="zh-CN" altLang="en-US" sz="2400" dirty="0"/>
          </a:p>
          <a:p>
            <a:pPr>
              <a:lnSpc>
                <a:spcPct val="150000"/>
              </a:lnSpc>
            </a:pPr>
            <a:r>
              <a:rPr lang="en-US" altLang="zh-CN" sz="2400" dirty="0"/>
              <a:t>D:</a:t>
            </a:r>
            <a:r>
              <a:rPr lang="zh-CN" altLang="en-US" sz="2400" dirty="0"/>
              <a:t>体词和谓词</a:t>
            </a:r>
            <a:endParaRPr lang="zh-CN" altLang="en-US" sz="2400"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5" name="文本框 3"/>
          <p:cNvSpPr txBox="1">
            <a:spLocks noChangeArrowheads="1"/>
          </p:cNvSpPr>
          <p:nvPr/>
        </p:nvSpPr>
        <p:spPr bwMode="auto">
          <a:xfrm>
            <a:off x="885825" y="555526"/>
            <a:ext cx="8258175"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dirty="0"/>
              <a:t>汉语中的词类（词的语法分类）可以</a:t>
            </a:r>
            <a:r>
              <a:rPr lang="zh-CN" altLang="en-US" sz="2400" b="1" dirty="0">
                <a:solidFill>
                  <a:srgbClr val="C00000"/>
                </a:solidFill>
              </a:rPr>
              <a:t>首先分出</a:t>
            </a:r>
            <a:r>
              <a:rPr lang="zh-CN" altLang="en-US" sz="2400" dirty="0"/>
              <a:t>的两个大类是（    ）</a:t>
            </a:r>
            <a:endParaRPr lang="zh-CN" altLang="en-US" sz="2400" dirty="0"/>
          </a:p>
          <a:p>
            <a:pPr>
              <a:lnSpc>
                <a:spcPct val="150000"/>
              </a:lnSpc>
            </a:pPr>
            <a:r>
              <a:rPr lang="en-US" altLang="zh-CN" sz="2400" dirty="0"/>
              <a:t>A:</a:t>
            </a:r>
            <a:r>
              <a:rPr lang="zh-CN" altLang="en-US" sz="2400" dirty="0"/>
              <a:t>基本词和非基本词</a:t>
            </a:r>
            <a:endParaRPr lang="zh-CN" altLang="en-US" sz="2400" dirty="0"/>
          </a:p>
          <a:p>
            <a:pPr>
              <a:lnSpc>
                <a:spcPct val="150000"/>
              </a:lnSpc>
            </a:pPr>
            <a:r>
              <a:rPr lang="en-US" altLang="zh-CN" sz="2400" b="1" dirty="0">
                <a:solidFill>
                  <a:srgbClr val="C00000"/>
                </a:solidFill>
              </a:rPr>
              <a:t>B:</a:t>
            </a:r>
            <a:r>
              <a:rPr lang="zh-CN" altLang="en-US" sz="2400" b="1" dirty="0">
                <a:solidFill>
                  <a:srgbClr val="C00000"/>
                </a:solidFill>
              </a:rPr>
              <a:t>实词和虚词</a:t>
            </a:r>
            <a:endParaRPr lang="zh-CN" altLang="en-US" sz="2400" b="1" dirty="0">
              <a:solidFill>
                <a:srgbClr val="C00000"/>
              </a:solidFill>
            </a:endParaRPr>
          </a:p>
          <a:p>
            <a:pPr>
              <a:lnSpc>
                <a:spcPct val="150000"/>
              </a:lnSpc>
            </a:pPr>
            <a:r>
              <a:rPr lang="en-US" altLang="zh-CN" sz="2400" dirty="0"/>
              <a:t>C:</a:t>
            </a:r>
            <a:r>
              <a:rPr lang="zh-CN" altLang="en-US" sz="2400" dirty="0"/>
              <a:t>典型词和兼类词</a:t>
            </a:r>
            <a:endParaRPr lang="zh-CN" altLang="en-US" sz="2400" dirty="0"/>
          </a:p>
          <a:p>
            <a:pPr>
              <a:lnSpc>
                <a:spcPct val="150000"/>
              </a:lnSpc>
            </a:pPr>
            <a:r>
              <a:rPr lang="en-US" altLang="zh-CN" sz="2400" dirty="0"/>
              <a:t>D:</a:t>
            </a:r>
            <a:r>
              <a:rPr lang="zh-CN" altLang="en-US" sz="2400" dirty="0"/>
              <a:t>体词和谓词</a:t>
            </a:r>
            <a:endParaRPr lang="zh-CN" altLang="en-US" sz="2400"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3" name="内容占位符 3"/>
          <p:cNvSpPr>
            <a:spLocks noGrp="1"/>
          </p:cNvSpPr>
          <p:nvPr>
            <p:ph idx="1"/>
          </p:nvPr>
        </p:nvSpPr>
        <p:spPr>
          <a:xfrm>
            <a:off x="905396" y="483518"/>
            <a:ext cx="8229600" cy="3010183"/>
          </a:xfrm>
        </p:spPr>
        <p:txBody>
          <a:bodyPr>
            <a:spAutoFit/>
          </a:bodyPr>
          <a:lstStyle/>
          <a:p>
            <a:pPr marL="0" indent="0" fontAlgn="t">
              <a:lnSpc>
                <a:spcPct val="150000"/>
              </a:lnSpc>
              <a:buNone/>
            </a:pPr>
            <a:r>
              <a:rPr lang="zh-CN" altLang="en-US" smtClean="0">
                <a:latin typeface="Helvetica Neue For Number"/>
              </a:rPr>
              <a:t>根据词在句子中的位置来确定词类的标准是（ ）</a:t>
            </a:r>
            <a:endParaRPr lang="en-US" altLang="zh-CN" dirty="0" smtClean="0">
              <a:latin typeface="Helvetica Neue For Number"/>
            </a:endParaRPr>
          </a:p>
          <a:p>
            <a:pPr marL="0" indent="0" fontAlgn="t">
              <a:lnSpc>
                <a:spcPct val="150000"/>
              </a:lnSpc>
              <a:buNone/>
            </a:pPr>
            <a:r>
              <a:rPr lang="en-US" altLang="zh-CN" dirty="0" smtClean="0">
                <a:latin typeface="Helvetica Neue For Number"/>
              </a:rPr>
              <a:t>A:</a:t>
            </a:r>
            <a:r>
              <a:rPr lang="zh-CN" altLang="en-US" dirty="0" smtClean="0">
                <a:latin typeface="Helvetica Neue For Number"/>
              </a:rPr>
              <a:t>语义标准</a:t>
            </a:r>
            <a:endParaRPr lang="zh-CN" altLang="en-US" dirty="0" smtClean="0">
              <a:latin typeface="Helvetica Neue For Number"/>
            </a:endParaRPr>
          </a:p>
          <a:p>
            <a:pPr marL="0" indent="0">
              <a:lnSpc>
                <a:spcPct val="150000"/>
              </a:lnSpc>
              <a:buNone/>
            </a:pPr>
            <a:r>
              <a:rPr lang="en-US" altLang="zh-CN" dirty="0" smtClean="0">
                <a:latin typeface="Helvetica Neue For Number"/>
              </a:rPr>
              <a:t>B:</a:t>
            </a:r>
            <a:r>
              <a:rPr lang="zh-CN" altLang="en-US" dirty="0" smtClean="0">
                <a:latin typeface="Helvetica Neue For Number"/>
              </a:rPr>
              <a:t>分布标准</a:t>
            </a:r>
            <a:endParaRPr lang="zh-CN" altLang="en-US" dirty="0" smtClean="0">
              <a:latin typeface="Helvetica Neue For Number"/>
            </a:endParaRPr>
          </a:p>
          <a:p>
            <a:pPr marL="0" indent="0">
              <a:lnSpc>
                <a:spcPct val="150000"/>
              </a:lnSpc>
              <a:buNone/>
            </a:pPr>
            <a:r>
              <a:rPr lang="en-US" altLang="zh-CN" dirty="0" smtClean="0">
                <a:latin typeface="Helvetica Neue For Number"/>
              </a:rPr>
              <a:t>C:</a:t>
            </a:r>
            <a:r>
              <a:rPr lang="zh-CN" altLang="en-US" dirty="0" smtClean="0">
                <a:latin typeface="Helvetica Neue For Number"/>
              </a:rPr>
              <a:t>形态标准</a:t>
            </a:r>
            <a:endParaRPr lang="zh-CN" altLang="en-US" dirty="0" smtClean="0">
              <a:latin typeface="Helvetica Neue For Number"/>
            </a:endParaRPr>
          </a:p>
          <a:p>
            <a:pPr marL="0" indent="0">
              <a:lnSpc>
                <a:spcPct val="150000"/>
              </a:lnSpc>
              <a:buNone/>
            </a:pPr>
            <a:r>
              <a:rPr lang="en-US" altLang="zh-CN" dirty="0" smtClean="0">
                <a:latin typeface="Helvetica Neue For Number"/>
              </a:rPr>
              <a:t>D:</a:t>
            </a:r>
            <a:r>
              <a:rPr lang="zh-CN" altLang="en-US" dirty="0" smtClean="0">
                <a:latin typeface="Helvetica Neue For Number"/>
              </a:rPr>
              <a:t>语音标准</a:t>
            </a:r>
            <a:endParaRPr lang="zh-CN" altLang="en-US" dirty="0" smtClean="0">
              <a:latin typeface="Helvetica Neue For Number"/>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3" name="内容占位符 3"/>
          <p:cNvSpPr>
            <a:spLocks noGrp="1"/>
          </p:cNvSpPr>
          <p:nvPr>
            <p:ph idx="1"/>
          </p:nvPr>
        </p:nvSpPr>
        <p:spPr>
          <a:xfrm>
            <a:off x="905396" y="483518"/>
            <a:ext cx="8229600" cy="3083921"/>
          </a:xfrm>
        </p:spPr>
        <p:txBody>
          <a:bodyPr>
            <a:spAutoFit/>
          </a:bodyPr>
          <a:lstStyle/>
          <a:p>
            <a:pPr marL="0" indent="0" fontAlgn="t">
              <a:lnSpc>
                <a:spcPct val="150000"/>
              </a:lnSpc>
              <a:buNone/>
            </a:pPr>
            <a:r>
              <a:rPr lang="zh-CN" altLang="en-US" dirty="0" smtClean="0">
                <a:latin typeface="Helvetica Neue For Number"/>
              </a:rPr>
              <a:t>根据词在句子中的</a:t>
            </a:r>
            <a:r>
              <a:rPr lang="zh-CN" altLang="en-US" b="1" dirty="0" smtClean="0">
                <a:solidFill>
                  <a:srgbClr val="C00000"/>
                </a:solidFill>
                <a:latin typeface="Helvetica Neue For Number"/>
              </a:rPr>
              <a:t>位置</a:t>
            </a:r>
            <a:r>
              <a:rPr lang="zh-CN" altLang="en-US" dirty="0" smtClean="0">
                <a:latin typeface="Helvetica Neue For Number"/>
              </a:rPr>
              <a:t>来确定词类的标准是（ ）</a:t>
            </a:r>
            <a:endParaRPr lang="en-US" altLang="zh-CN" dirty="0" smtClean="0">
              <a:latin typeface="Helvetica Neue For Number"/>
            </a:endParaRPr>
          </a:p>
          <a:p>
            <a:pPr marL="0" indent="0" fontAlgn="t">
              <a:lnSpc>
                <a:spcPct val="150000"/>
              </a:lnSpc>
              <a:buNone/>
            </a:pPr>
            <a:r>
              <a:rPr lang="en-US" altLang="zh-CN" dirty="0" smtClean="0">
                <a:latin typeface="Helvetica Neue For Number"/>
              </a:rPr>
              <a:t>A:</a:t>
            </a:r>
            <a:r>
              <a:rPr lang="zh-CN" altLang="en-US" dirty="0" smtClean="0">
                <a:latin typeface="Helvetica Neue For Number"/>
              </a:rPr>
              <a:t>语义标准</a:t>
            </a:r>
            <a:endParaRPr lang="zh-CN" altLang="en-US" dirty="0" smtClean="0">
              <a:latin typeface="Helvetica Neue For Number"/>
            </a:endParaRPr>
          </a:p>
          <a:p>
            <a:pPr marL="0" indent="0">
              <a:lnSpc>
                <a:spcPct val="150000"/>
              </a:lnSpc>
              <a:buNone/>
            </a:pPr>
            <a:r>
              <a:rPr lang="en-US" altLang="zh-CN" b="1" dirty="0" smtClean="0">
                <a:solidFill>
                  <a:srgbClr val="C00000"/>
                </a:solidFill>
                <a:latin typeface="Helvetica Neue For Number"/>
              </a:rPr>
              <a:t>B:</a:t>
            </a:r>
            <a:r>
              <a:rPr lang="zh-CN" altLang="en-US" b="1" dirty="0" smtClean="0">
                <a:solidFill>
                  <a:srgbClr val="C00000"/>
                </a:solidFill>
                <a:latin typeface="Helvetica Neue For Number"/>
              </a:rPr>
              <a:t>分布标准</a:t>
            </a:r>
            <a:endParaRPr lang="zh-CN" altLang="en-US" b="1" dirty="0" smtClean="0">
              <a:solidFill>
                <a:srgbClr val="C00000"/>
              </a:solidFill>
              <a:latin typeface="Helvetica Neue For Number"/>
            </a:endParaRPr>
          </a:p>
          <a:p>
            <a:pPr marL="0" indent="0">
              <a:lnSpc>
                <a:spcPct val="150000"/>
              </a:lnSpc>
              <a:buNone/>
            </a:pPr>
            <a:r>
              <a:rPr lang="en-US" altLang="zh-CN" dirty="0" smtClean="0">
                <a:latin typeface="Helvetica Neue For Number"/>
              </a:rPr>
              <a:t>C:</a:t>
            </a:r>
            <a:r>
              <a:rPr lang="zh-CN" altLang="en-US" dirty="0" smtClean="0">
                <a:latin typeface="Helvetica Neue For Number"/>
              </a:rPr>
              <a:t>形态标准</a:t>
            </a:r>
            <a:endParaRPr lang="zh-CN" altLang="en-US" dirty="0" smtClean="0">
              <a:latin typeface="Helvetica Neue For Number"/>
            </a:endParaRPr>
          </a:p>
          <a:p>
            <a:pPr marL="0" indent="0">
              <a:lnSpc>
                <a:spcPct val="150000"/>
              </a:lnSpc>
              <a:buNone/>
            </a:pPr>
            <a:r>
              <a:rPr lang="en-US" altLang="zh-CN" dirty="0" smtClean="0">
                <a:latin typeface="Helvetica Neue For Number"/>
              </a:rPr>
              <a:t>D:</a:t>
            </a:r>
            <a:r>
              <a:rPr lang="zh-CN" altLang="en-US" dirty="0" smtClean="0">
                <a:latin typeface="Helvetica Neue For Number"/>
              </a:rPr>
              <a:t>语音标准</a:t>
            </a:r>
            <a:endParaRPr lang="zh-CN" altLang="en-US" dirty="0" smtClean="0">
              <a:latin typeface="Helvetica Neue For Number"/>
            </a:endParaRP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9592" y="483518"/>
            <a:ext cx="6840760" cy="2790572"/>
          </a:xfrm>
          <a:prstGeom prst="rect">
            <a:avLst/>
          </a:prstGeom>
        </p:spPr>
        <p:txBody>
          <a:bodyPr wrap="square">
            <a:spAutoFit/>
          </a:bodyPr>
          <a:lstStyle/>
          <a:p>
            <a:pPr fontAlgn="t">
              <a:lnSpc>
                <a:spcPct val="150000"/>
              </a:lnSpc>
            </a:pPr>
            <a:r>
              <a:rPr lang="zh-CN" altLang="en-US" sz="2400" dirty="0"/>
              <a:t>下面各项中属于向心词组的是（ ）</a:t>
            </a:r>
            <a:endParaRPr lang="zh-CN" altLang="en-US" sz="2400" dirty="0"/>
          </a:p>
          <a:p>
            <a:pPr>
              <a:lnSpc>
                <a:spcPct val="150000"/>
              </a:lnSpc>
            </a:pPr>
            <a:r>
              <a:rPr lang="en-US" altLang="zh-CN" sz="2400" dirty="0" smtClean="0"/>
              <a:t>A</a:t>
            </a:r>
            <a:r>
              <a:rPr lang="en-US" altLang="zh-CN" sz="2400" dirty="0"/>
              <a:t>:</a:t>
            </a:r>
            <a:r>
              <a:rPr lang="zh-CN" altLang="en-US" sz="2400" dirty="0"/>
              <a:t>花衣裳</a:t>
            </a:r>
            <a:endParaRPr lang="zh-CN" altLang="en-US" sz="2400" dirty="0"/>
          </a:p>
          <a:p>
            <a:pPr>
              <a:lnSpc>
                <a:spcPct val="150000"/>
              </a:lnSpc>
            </a:pPr>
            <a:r>
              <a:rPr lang="en-US" altLang="zh-CN" sz="2400" dirty="0"/>
              <a:t>B:</a:t>
            </a:r>
            <a:r>
              <a:rPr lang="zh-CN" altLang="en-US" sz="2400" dirty="0"/>
              <a:t>彩色的</a:t>
            </a:r>
            <a:endParaRPr lang="zh-CN" altLang="en-US" sz="2400" dirty="0"/>
          </a:p>
          <a:p>
            <a:pPr>
              <a:lnSpc>
                <a:spcPct val="150000"/>
              </a:lnSpc>
            </a:pPr>
            <a:r>
              <a:rPr lang="en-US" altLang="zh-CN" sz="2400" dirty="0"/>
              <a:t>C:</a:t>
            </a:r>
            <a:r>
              <a:rPr lang="zh-CN" altLang="en-US" sz="2400" dirty="0"/>
              <a:t>心里美</a:t>
            </a:r>
            <a:endParaRPr lang="zh-CN" altLang="en-US" sz="2400" dirty="0"/>
          </a:p>
          <a:p>
            <a:pPr>
              <a:lnSpc>
                <a:spcPct val="150000"/>
              </a:lnSpc>
            </a:pPr>
            <a:r>
              <a:rPr lang="en-US" altLang="zh-CN" sz="2400" dirty="0"/>
              <a:t>D:</a:t>
            </a:r>
            <a:r>
              <a:rPr lang="zh-CN" altLang="en-US" sz="2400" dirty="0"/>
              <a:t>花红了</a:t>
            </a:r>
            <a:endParaRPr lang="zh-CN" altLang="en-US" sz="2400"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9592" y="483518"/>
            <a:ext cx="6840760" cy="2862322"/>
          </a:xfrm>
          <a:prstGeom prst="rect">
            <a:avLst/>
          </a:prstGeom>
        </p:spPr>
        <p:txBody>
          <a:bodyPr wrap="square">
            <a:spAutoFit/>
          </a:bodyPr>
          <a:lstStyle/>
          <a:p>
            <a:pPr fontAlgn="t">
              <a:lnSpc>
                <a:spcPct val="150000"/>
              </a:lnSpc>
            </a:pPr>
            <a:r>
              <a:rPr lang="zh-CN" altLang="en-US" sz="2400" dirty="0"/>
              <a:t>下面各项中属于向心词组的是（ ）</a:t>
            </a:r>
            <a:endParaRPr lang="zh-CN" altLang="en-US" sz="2400" dirty="0"/>
          </a:p>
          <a:p>
            <a:pPr>
              <a:lnSpc>
                <a:spcPct val="150000"/>
              </a:lnSpc>
            </a:pPr>
            <a:r>
              <a:rPr lang="en-US" altLang="zh-CN" sz="2400" dirty="0" smtClean="0">
                <a:solidFill>
                  <a:srgbClr val="FF0000"/>
                </a:solidFill>
              </a:rPr>
              <a:t>A</a:t>
            </a:r>
            <a:r>
              <a:rPr lang="en-US" altLang="zh-CN" sz="2400" dirty="0">
                <a:solidFill>
                  <a:srgbClr val="FF0000"/>
                </a:solidFill>
              </a:rPr>
              <a:t>:</a:t>
            </a:r>
            <a:r>
              <a:rPr lang="zh-CN" altLang="en-US" sz="2400" dirty="0" smtClean="0">
                <a:solidFill>
                  <a:srgbClr val="FF0000"/>
                </a:solidFill>
              </a:rPr>
              <a:t>花衣裳</a:t>
            </a:r>
            <a:r>
              <a:rPr lang="en-US" altLang="zh-CN" sz="2400" dirty="0" smtClean="0">
                <a:solidFill>
                  <a:srgbClr val="FF0000"/>
                </a:solidFill>
              </a:rPr>
              <a:t>——</a:t>
            </a:r>
            <a:r>
              <a:rPr lang="zh-CN" altLang="en-US" sz="2400" dirty="0" smtClean="0">
                <a:solidFill>
                  <a:srgbClr val="FF0000"/>
                </a:solidFill>
              </a:rPr>
              <a:t>偏正词组</a:t>
            </a:r>
            <a:endParaRPr lang="zh-CN" altLang="en-US" sz="2400" dirty="0">
              <a:solidFill>
                <a:srgbClr val="FF0000"/>
              </a:solidFill>
            </a:endParaRPr>
          </a:p>
          <a:p>
            <a:pPr>
              <a:lnSpc>
                <a:spcPct val="150000"/>
              </a:lnSpc>
            </a:pPr>
            <a:r>
              <a:rPr lang="en-US" altLang="zh-CN" sz="2400" dirty="0"/>
              <a:t>B:</a:t>
            </a:r>
            <a:r>
              <a:rPr lang="zh-CN" altLang="en-US" sz="2400" dirty="0"/>
              <a:t>彩色</a:t>
            </a:r>
            <a:r>
              <a:rPr lang="zh-CN" altLang="en-US" sz="2400" dirty="0" smtClean="0"/>
              <a:t>的（“的”字词组）</a:t>
            </a:r>
            <a:endParaRPr lang="zh-CN" altLang="en-US" sz="2400" dirty="0"/>
          </a:p>
          <a:p>
            <a:pPr>
              <a:lnSpc>
                <a:spcPct val="150000"/>
              </a:lnSpc>
            </a:pPr>
            <a:r>
              <a:rPr lang="en-US" altLang="zh-CN" sz="2400" dirty="0"/>
              <a:t>C:</a:t>
            </a:r>
            <a:r>
              <a:rPr lang="zh-CN" altLang="en-US" sz="2400" dirty="0"/>
              <a:t>心里</a:t>
            </a:r>
            <a:r>
              <a:rPr lang="zh-CN" altLang="en-US" sz="2400" dirty="0" smtClean="0"/>
              <a:t>美（主谓词组）</a:t>
            </a:r>
            <a:endParaRPr lang="zh-CN" altLang="en-US" sz="2400" dirty="0"/>
          </a:p>
          <a:p>
            <a:pPr>
              <a:lnSpc>
                <a:spcPct val="150000"/>
              </a:lnSpc>
            </a:pPr>
            <a:r>
              <a:rPr lang="en-US" altLang="zh-CN" sz="2400" dirty="0"/>
              <a:t>D:</a:t>
            </a:r>
            <a:r>
              <a:rPr lang="zh-CN" altLang="en-US" sz="2400" dirty="0"/>
              <a:t>花红</a:t>
            </a:r>
            <a:r>
              <a:rPr lang="zh-CN" altLang="en-US" sz="2400" dirty="0" smtClean="0"/>
              <a:t>了（主谓词组）</a:t>
            </a:r>
            <a:endParaRPr lang="zh-CN" altLang="en-US" sz="2400" dirty="0"/>
          </a:p>
        </p:txBody>
      </p:sp>
      <p:pic>
        <p:nvPicPr>
          <p:cNvPr id="2" name="图片 1"/>
          <p:cNvPicPr>
            <a:picLocks noChangeAspect="1"/>
          </p:cNvPicPr>
          <p:nvPr/>
        </p:nvPicPr>
        <p:blipFill>
          <a:blip r:embed="rId1"/>
          <a:stretch>
            <a:fillRect/>
          </a:stretch>
        </p:blipFill>
        <p:spPr>
          <a:xfrm>
            <a:off x="755576" y="3219822"/>
            <a:ext cx="6734251" cy="1494162"/>
          </a:xfrm>
          <a:prstGeom prst="rect">
            <a:avLst/>
          </a:prstGeom>
        </p:spPr>
      </p:pic>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9592" y="483518"/>
            <a:ext cx="6840760" cy="2790572"/>
          </a:xfrm>
          <a:prstGeom prst="rect">
            <a:avLst/>
          </a:prstGeom>
        </p:spPr>
        <p:txBody>
          <a:bodyPr wrap="square">
            <a:spAutoFit/>
          </a:bodyPr>
          <a:lstStyle/>
          <a:p>
            <a:pPr fontAlgn="t">
              <a:lnSpc>
                <a:spcPct val="150000"/>
              </a:lnSpc>
            </a:pPr>
            <a:r>
              <a:rPr lang="zh-CN" altLang="en-US" sz="2400" dirty="0"/>
              <a:t>下列词组不属于“向心词组”的是 （    ）</a:t>
            </a:r>
            <a:endParaRPr lang="zh-CN" altLang="en-US" sz="2400" dirty="0"/>
          </a:p>
          <a:p>
            <a:pPr>
              <a:lnSpc>
                <a:spcPct val="150000"/>
              </a:lnSpc>
            </a:pPr>
            <a:r>
              <a:rPr lang="en-US" altLang="zh-CN" sz="2400" dirty="0" smtClean="0"/>
              <a:t>A</a:t>
            </a:r>
            <a:r>
              <a:rPr lang="en-US" altLang="zh-CN" sz="2400" dirty="0"/>
              <a:t>:</a:t>
            </a:r>
            <a:r>
              <a:rPr lang="zh-CN" altLang="en-US" sz="2400" dirty="0"/>
              <a:t>参加比赛</a:t>
            </a:r>
            <a:endParaRPr lang="zh-CN" altLang="en-US" sz="2400" dirty="0"/>
          </a:p>
          <a:p>
            <a:pPr>
              <a:lnSpc>
                <a:spcPct val="150000"/>
              </a:lnSpc>
            </a:pPr>
            <a:r>
              <a:rPr lang="en-US" altLang="zh-CN" sz="2400" dirty="0"/>
              <a:t>B:</a:t>
            </a:r>
            <a:r>
              <a:rPr lang="zh-CN" altLang="en-US" sz="2400" dirty="0"/>
              <a:t>田径比赛</a:t>
            </a:r>
            <a:endParaRPr lang="zh-CN" altLang="en-US" sz="2400" dirty="0"/>
          </a:p>
          <a:p>
            <a:pPr>
              <a:lnSpc>
                <a:spcPct val="150000"/>
              </a:lnSpc>
            </a:pPr>
            <a:r>
              <a:rPr lang="en-US" altLang="zh-CN" sz="2400" dirty="0"/>
              <a:t>C:</a:t>
            </a:r>
            <a:r>
              <a:rPr lang="zh-CN" altLang="en-US" sz="2400" dirty="0"/>
              <a:t>认真比赛</a:t>
            </a:r>
            <a:endParaRPr lang="zh-CN" altLang="en-US" sz="2400" dirty="0"/>
          </a:p>
          <a:p>
            <a:pPr>
              <a:lnSpc>
                <a:spcPct val="150000"/>
              </a:lnSpc>
            </a:pPr>
            <a:r>
              <a:rPr lang="en-US" altLang="zh-CN" sz="2400" dirty="0"/>
              <a:t>D:</a:t>
            </a:r>
            <a:r>
              <a:rPr lang="zh-CN" altLang="en-US" sz="2400" dirty="0"/>
              <a:t>比赛结束</a:t>
            </a:r>
            <a:endParaRPr lang="zh-CN" altLang="en-US" sz="2400"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9592" y="483518"/>
            <a:ext cx="6840760" cy="2862322"/>
          </a:xfrm>
          <a:prstGeom prst="rect">
            <a:avLst/>
          </a:prstGeom>
        </p:spPr>
        <p:txBody>
          <a:bodyPr wrap="square">
            <a:spAutoFit/>
          </a:bodyPr>
          <a:lstStyle/>
          <a:p>
            <a:pPr fontAlgn="t">
              <a:lnSpc>
                <a:spcPct val="150000"/>
              </a:lnSpc>
            </a:pPr>
            <a:r>
              <a:rPr lang="zh-CN" altLang="en-US" sz="2400" dirty="0"/>
              <a:t>下列词组不属于“向心词组”的是 （    ）</a:t>
            </a:r>
            <a:endParaRPr lang="zh-CN" altLang="en-US" sz="2400" dirty="0"/>
          </a:p>
          <a:p>
            <a:pPr>
              <a:lnSpc>
                <a:spcPct val="150000"/>
              </a:lnSpc>
            </a:pPr>
            <a:r>
              <a:rPr lang="en-US" altLang="zh-CN" sz="2400" dirty="0" smtClean="0"/>
              <a:t>A</a:t>
            </a:r>
            <a:r>
              <a:rPr lang="en-US" altLang="zh-CN" sz="2400" dirty="0"/>
              <a:t>:</a:t>
            </a:r>
            <a:r>
              <a:rPr lang="zh-CN" altLang="en-US" sz="2400" dirty="0"/>
              <a:t>参加</a:t>
            </a:r>
            <a:r>
              <a:rPr lang="zh-CN" altLang="en-US" sz="2400" dirty="0" smtClean="0"/>
              <a:t>比赛（偏正词组）</a:t>
            </a:r>
            <a:endParaRPr lang="zh-CN" altLang="en-US" sz="2400" dirty="0"/>
          </a:p>
          <a:p>
            <a:pPr>
              <a:lnSpc>
                <a:spcPct val="150000"/>
              </a:lnSpc>
            </a:pPr>
            <a:r>
              <a:rPr lang="en-US" altLang="zh-CN" sz="2400" dirty="0"/>
              <a:t>B:</a:t>
            </a:r>
            <a:r>
              <a:rPr lang="zh-CN" altLang="en-US" sz="2400" dirty="0"/>
              <a:t>田径</a:t>
            </a:r>
            <a:r>
              <a:rPr lang="zh-CN" altLang="en-US" sz="2400" dirty="0" smtClean="0"/>
              <a:t>比赛（偏正词组）</a:t>
            </a:r>
            <a:endParaRPr lang="zh-CN" altLang="en-US" sz="2400" dirty="0"/>
          </a:p>
          <a:p>
            <a:pPr>
              <a:lnSpc>
                <a:spcPct val="150000"/>
              </a:lnSpc>
            </a:pPr>
            <a:r>
              <a:rPr lang="en-US" altLang="zh-CN" sz="2400" dirty="0"/>
              <a:t>C:</a:t>
            </a:r>
            <a:r>
              <a:rPr lang="zh-CN" altLang="en-US" sz="2400" dirty="0"/>
              <a:t>认真</a:t>
            </a:r>
            <a:r>
              <a:rPr lang="zh-CN" altLang="en-US" sz="2400" dirty="0" smtClean="0"/>
              <a:t>比赛（偏正词组）</a:t>
            </a:r>
            <a:endParaRPr lang="zh-CN" altLang="en-US" sz="2400" dirty="0"/>
          </a:p>
          <a:p>
            <a:pPr>
              <a:lnSpc>
                <a:spcPct val="150000"/>
              </a:lnSpc>
            </a:pPr>
            <a:r>
              <a:rPr lang="en-US" altLang="zh-CN" sz="2400" b="1" dirty="0">
                <a:solidFill>
                  <a:srgbClr val="C00000"/>
                </a:solidFill>
              </a:rPr>
              <a:t>D:</a:t>
            </a:r>
            <a:r>
              <a:rPr lang="zh-CN" altLang="en-US" sz="2400" b="1" dirty="0">
                <a:solidFill>
                  <a:srgbClr val="C00000"/>
                </a:solidFill>
              </a:rPr>
              <a:t>比赛</a:t>
            </a:r>
            <a:r>
              <a:rPr lang="zh-CN" altLang="en-US" sz="2400" b="1" dirty="0" smtClean="0">
                <a:solidFill>
                  <a:srgbClr val="C00000"/>
                </a:solidFill>
              </a:rPr>
              <a:t>结束</a:t>
            </a:r>
            <a:r>
              <a:rPr lang="en-US" altLang="zh-CN" sz="2400" b="1" dirty="0" smtClean="0">
                <a:solidFill>
                  <a:srgbClr val="C00000"/>
                </a:solidFill>
              </a:rPr>
              <a:t>——</a:t>
            </a:r>
            <a:r>
              <a:rPr lang="zh-CN" altLang="en-US" sz="2400" b="1" dirty="0" smtClean="0">
                <a:solidFill>
                  <a:srgbClr val="C00000"/>
                </a:solidFill>
              </a:rPr>
              <a:t>主谓词组</a:t>
            </a:r>
            <a:endParaRPr lang="zh-CN" altLang="en-US" sz="2400" b="1" dirty="0">
              <a:solidFill>
                <a:srgbClr val="C00000"/>
              </a:solidFill>
            </a:endParaRPr>
          </a:p>
        </p:txBody>
      </p:sp>
      <p:pic>
        <p:nvPicPr>
          <p:cNvPr id="2" name="图片 1"/>
          <p:cNvPicPr>
            <a:picLocks noChangeAspect="1"/>
          </p:cNvPicPr>
          <p:nvPr/>
        </p:nvPicPr>
        <p:blipFill>
          <a:blip r:embed="rId1"/>
          <a:stretch>
            <a:fillRect/>
          </a:stretch>
        </p:blipFill>
        <p:spPr>
          <a:xfrm>
            <a:off x="878508" y="3345840"/>
            <a:ext cx="8077200" cy="128270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70942" y="845176"/>
            <a:ext cx="5586983" cy="3238451"/>
          </a:xfrm>
        </p:spPr>
        <p:txBody>
          <a:bodyPr>
            <a:noAutofit/>
          </a:bodyPr>
          <a:lstStyle/>
          <a:p>
            <a:pPr>
              <a:lnSpc>
                <a:spcPct val="200000"/>
              </a:lnSpc>
            </a:pPr>
            <a:r>
              <a:rPr lang="en-US" altLang="zh-CN" sz="2100" b="1" dirty="0">
                <a:latin typeface="方正清刻本悦宋简体" panose="02000000000000000000" charset="-122"/>
                <a:ea typeface="方正清刻本悦宋简体" panose="02000000000000000000" charset="-122"/>
              </a:rPr>
              <a:t>《</a:t>
            </a:r>
            <a:r>
              <a:rPr lang="zh-CN" altLang="en-US" sz="2100" b="1" dirty="0">
                <a:latin typeface="方正清刻本悦宋简体" panose="02000000000000000000" charset="-122"/>
                <a:ea typeface="方正清刻本悦宋简体" panose="02000000000000000000" charset="-122"/>
              </a:rPr>
              <a:t>语言学概论</a:t>
            </a:r>
            <a:r>
              <a:rPr lang="en-US" altLang="zh-CN" sz="2100" b="1" dirty="0">
                <a:latin typeface="方正清刻本悦宋简体" panose="02000000000000000000" charset="-122"/>
                <a:ea typeface="方正清刻本悦宋简体" panose="02000000000000000000" charset="-122"/>
              </a:rPr>
              <a:t>》</a:t>
            </a:r>
            <a:endParaRPr lang="en-US" altLang="zh-CN" sz="2100" b="1" dirty="0">
              <a:latin typeface="方正清刻本悦宋简体" panose="02000000000000000000" charset="-122"/>
              <a:ea typeface="方正清刻本悦宋简体" panose="02000000000000000000" charset="-122"/>
            </a:endParaRPr>
          </a:p>
          <a:p>
            <a:pPr marL="214630" indent="-214630">
              <a:lnSpc>
                <a:spcPct val="200000"/>
              </a:lnSpc>
              <a:buFont typeface="Arial" panose="020B0604020202020204" pitchFamily="34" charset="0"/>
              <a:buChar char="•"/>
            </a:pPr>
            <a:r>
              <a:rPr lang="zh-CN" altLang="en-US" sz="2100" b="1" dirty="0">
                <a:latin typeface="方正清刻本悦宋简体" panose="02000000000000000000" charset="-122"/>
                <a:ea typeface="方正清刻本悦宋简体" panose="02000000000000000000" charset="-122"/>
              </a:rPr>
              <a:t>搜索方式：自考语言学概论</a:t>
            </a:r>
            <a:endParaRPr lang="en-US" altLang="zh-CN" sz="2100" b="1" dirty="0">
              <a:latin typeface="方正清刻本悦宋简体" panose="02000000000000000000" charset="-122"/>
              <a:ea typeface="方正清刻本悦宋简体" panose="02000000000000000000" charset="-122"/>
            </a:endParaRPr>
          </a:p>
          <a:p>
            <a:pPr marL="214630" indent="-214630">
              <a:lnSpc>
                <a:spcPct val="200000"/>
              </a:lnSpc>
              <a:buFont typeface="Arial" panose="020B0604020202020204" pitchFamily="34" charset="0"/>
              <a:buChar char="•"/>
            </a:pPr>
            <a:r>
              <a:rPr lang="zh-CN" altLang="en-US" sz="2100" b="1" dirty="0">
                <a:latin typeface="方正清刻本悦宋简体" panose="02000000000000000000" charset="-122"/>
                <a:ea typeface="方正清刻本悦宋简体" panose="02000000000000000000" charset="-122"/>
              </a:rPr>
              <a:t>课程代码：</a:t>
            </a:r>
            <a:r>
              <a:rPr lang="en-US" altLang="zh-CN" sz="2100" b="1" dirty="0">
                <a:latin typeface="方正清刻本悦宋简体" panose="02000000000000000000" charset="-122"/>
                <a:ea typeface="方正清刻本悦宋简体" panose="02000000000000000000" charset="-122"/>
              </a:rPr>
              <a:t>00541</a:t>
            </a:r>
            <a:endParaRPr lang="en-US" altLang="zh-CN" sz="2100" b="1" dirty="0">
              <a:latin typeface="方正清刻本悦宋简体" panose="02000000000000000000" charset="-122"/>
              <a:ea typeface="方正清刻本悦宋简体" panose="02000000000000000000" charset="-122"/>
            </a:endParaRPr>
          </a:p>
          <a:p>
            <a:pPr marL="214630" indent="-214630">
              <a:lnSpc>
                <a:spcPct val="200000"/>
              </a:lnSpc>
              <a:buFont typeface="Arial" panose="020B0604020202020204" pitchFamily="34" charset="0"/>
              <a:buChar char="•"/>
            </a:pPr>
            <a:r>
              <a:rPr lang="zh-CN" altLang="en-US" sz="2100" b="1" dirty="0">
                <a:latin typeface="方正清刻本悦宋简体" panose="02000000000000000000" charset="-122"/>
                <a:ea typeface="方正清刻本悦宋简体" panose="02000000000000000000" charset="-122"/>
              </a:rPr>
              <a:t>版本：</a:t>
            </a:r>
            <a:r>
              <a:rPr lang="en-US" altLang="zh-CN" sz="2100" b="1" dirty="0">
                <a:latin typeface="方正清刻本悦宋简体" panose="02000000000000000000" charset="-122"/>
                <a:ea typeface="方正清刻本悦宋简体" panose="02000000000000000000" charset="-122"/>
              </a:rPr>
              <a:t>2015</a:t>
            </a:r>
            <a:r>
              <a:rPr lang="zh-CN" altLang="en-US" sz="2100" b="1" dirty="0">
                <a:latin typeface="方正清刻本悦宋简体" panose="02000000000000000000" charset="-122"/>
                <a:ea typeface="方正清刻本悦宋简体" panose="02000000000000000000" charset="-122"/>
              </a:rPr>
              <a:t>年</a:t>
            </a:r>
            <a:endParaRPr lang="zh-CN" altLang="en-US" sz="2100" b="1" dirty="0">
              <a:latin typeface="方正清刻本悦宋简体" panose="02000000000000000000" charset="-122"/>
              <a:ea typeface="方正清刻本悦宋简体" panose="02000000000000000000" charset="-122"/>
            </a:endParaRPr>
          </a:p>
          <a:p>
            <a:pPr marL="214630" indent="-214630">
              <a:lnSpc>
                <a:spcPct val="200000"/>
              </a:lnSpc>
              <a:buFont typeface="Arial" panose="020B0604020202020204" pitchFamily="34" charset="0"/>
              <a:buChar char="•"/>
            </a:pPr>
            <a:r>
              <a:rPr lang="zh-CN" altLang="en-US" sz="2100" b="1" dirty="0">
                <a:latin typeface="方正清刻本悦宋简体" panose="02000000000000000000" charset="-122"/>
                <a:ea typeface="方正清刻本悦宋简体" panose="02000000000000000000" charset="-122"/>
              </a:rPr>
              <a:t>全国高等教育自学考试指导委员会组编</a:t>
            </a:r>
            <a:endParaRPr lang="zh-CN" altLang="en-US" sz="2100" b="1" dirty="0">
              <a:latin typeface="方正清刻本悦宋简体" panose="02000000000000000000" charset="-122"/>
              <a:ea typeface="方正清刻本悦宋简体" panose="02000000000000000000" charset="-122"/>
            </a:endParaRPr>
          </a:p>
          <a:p>
            <a:pPr>
              <a:lnSpc>
                <a:spcPct val="200000"/>
              </a:lnSpc>
            </a:pPr>
            <a:endParaRPr lang="zh-CN" altLang="en-US" sz="2100" b="1" dirty="0">
              <a:latin typeface="方正清刻本悦宋简体" panose="02000000000000000000" charset="-122"/>
              <a:ea typeface="方正清刻本悦宋简体" panose="02000000000000000000" charset="-122"/>
            </a:endParaRPr>
          </a:p>
        </p:txBody>
      </p:sp>
      <p:sp>
        <p:nvSpPr>
          <p:cNvPr id="6" name="标题 1"/>
          <p:cNvSpPr>
            <a:spLocks noGrp="1"/>
          </p:cNvSpPr>
          <p:nvPr>
            <p:ph type="title"/>
          </p:nvPr>
        </p:nvSpPr>
        <p:spPr>
          <a:xfrm>
            <a:off x="1653268" y="329524"/>
            <a:ext cx="6976382" cy="408038"/>
          </a:xfrm>
        </p:spPr>
        <p:txBody>
          <a:bodyPr/>
          <a:lstStyle/>
          <a:p>
            <a:r>
              <a:rPr lang="zh-CN" altLang="en-US" sz="2700" dirty="0"/>
              <a:t>关于教材</a:t>
            </a:r>
            <a:endParaRPr lang="zh-CN" altLang="en-US" sz="2700" dirty="0"/>
          </a:p>
        </p:txBody>
      </p:sp>
      <p:sp>
        <p:nvSpPr>
          <p:cNvPr id="4" name="文本框 3"/>
          <p:cNvSpPr txBox="1"/>
          <p:nvPr/>
        </p:nvSpPr>
        <p:spPr>
          <a:xfrm>
            <a:off x="752829" y="410014"/>
            <a:ext cx="1261884" cy="415498"/>
          </a:xfrm>
          <a:prstGeom prst="rect">
            <a:avLst/>
          </a:prstGeom>
          <a:noFill/>
        </p:spPr>
        <p:txBody>
          <a:bodyPr wrap="none" rtlCol="0">
            <a:spAutoFit/>
          </a:bodyPr>
          <a:lstStyle/>
          <a:p>
            <a:r>
              <a:rPr lang="zh-CN" altLang="en-US" sz="2100" b="1" dirty="0">
                <a:latin typeface="方正清刻本悦宋简体" panose="02000000000000000000" charset="-122"/>
                <a:ea typeface="方正清刻本悦宋简体" panose="02000000000000000000" charset="-122"/>
              </a:rPr>
              <a:t>教材介绍</a:t>
            </a:r>
            <a:endParaRPr lang="zh-CN" altLang="en-US" sz="2100" b="1" dirty="0">
              <a:latin typeface="方正清刻本悦宋简体" panose="02000000000000000000" charset="-122"/>
              <a:ea typeface="方正清刻本悦宋简体" panose="02000000000000000000" charset="-122"/>
            </a:endParaRPr>
          </a:p>
        </p:txBody>
      </p:sp>
      <p:pic>
        <p:nvPicPr>
          <p:cNvPr id="7" name="图片 6"/>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5968314" y="783784"/>
            <a:ext cx="2567116" cy="36987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9592" y="483518"/>
            <a:ext cx="8244408" cy="2790572"/>
          </a:xfrm>
          <a:prstGeom prst="rect">
            <a:avLst/>
          </a:prstGeom>
        </p:spPr>
        <p:txBody>
          <a:bodyPr wrap="square">
            <a:spAutoFit/>
          </a:bodyPr>
          <a:lstStyle/>
          <a:p>
            <a:pPr fontAlgn="t">
              <a:lnSpc>
                <a:spcPct val="150000"/>
              </a:lnSpc>
            </a:pPr>
            <a:r>
              <a:rPr lang="zh-CN" altLang="en-US" sz="2400" dirty="0"/>
              <a:t>下面的动宾词组中，表达动作与工具关系的是（）</a:t>
            </a:r>
            <a:endParaRPr lang="zh-CN" altLang="en-US" sz="2400" dirty="0"/>
          </a:p>
          <a:p>
            <a:pPr>
              <a:lnSpc>
                <a:spcPct val="150000"/>
              </a:lnSpc>
            </a:pPr>
            <a:r>
              <a:rPr lang="en-US" altLang="zh-CN" sz="2400" dirty="0" smtClean="0"/>
              <a:t>A</a:t>
            </a:r>
            <a:r>
              <a:rPr lang="en-US" altLang="zh-CN" sz="2400" dirty="0"/>
              <a:t>:</a:t>
            </a:r>
            <a:r>
              <a:rPr lang="zh-CN" altLang="en-US" sz="2400" dirty="0"/>
              <a:t>吃苹果</a:t>
            </a:r>
            <a:endParaRPr lang="zh-CN" altLang="en-US" sz="2400" dirty="0"/>
          </a:p>
          <a:p>
            <a:pPr>
              <a:lnSpc>
                <a:spcPct val="150000"/>
              </a:lnSpc>
            </a:pPr>
            <a:r>
              <a:rPr lang="en-US" altLang="zh-CN" sz="2400" dirty="0"/>
              <a:t>B:</a:t>
            </a:r>
            <a:r>
              <a:rPr lang="zh-CN" altLang="en-US" sz="2400" dirty="0"/>
              <a:t>写文章</a:t>
            </a:r>
            <a:endParaRPr lang="zh-CN" altLang="en-US" sz="2400" dirty="0"/>
          </a:p>
          <a:p>
            <a:pPr>
              <a:lnSpc>
                <a:spcPct val="150000"/>
              </a:lnSpc>
            </a:pPr>
            <a:r>
              <a:rPr lang="en-US" altLang="zh-CN" sz="2400" dirty="0"/>
              <a:t>C:</a:t>
            </a:r>
            <a:r>
              <a:rPr lang="zh-CN" altLang="en-US" sz="2400" dirty="0"/>
              <a:t>写毛笔</a:t>
            </a:r>
            <a:endParaRPr lang="zh-CN" altLang="en-US" sz="2400" dirty="0"/>
          </a:p>
          <a:p>
            <a:pPr>
              <a:lnSpc>
                <a:spcPct val="150000"/>
              </a:lnSpc>
            </a:pPr>
            <a:r>
              <a:rPr lang="en-US" altLang="zh-CN" sz="2400" dirty="0"/>
              <a:t>D:</a:t>
            </a:r>
            <a:r>
              <a:rPr lang="zh-CN" altLang="en-US" sz="2400" dirty="0"/>
              <a:t>抬桌子</a:t>
            </a:r>
            <a:endParaRPr lang="zh-CN" altLang="en-US" sz="2400"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9592" y="483518"/>
            <a:ext cx="8244408" cy="3970318"/>
          </a:xfrm>
          <a:prstGeom prst="rect">
            <a:avLst/>
          </a:prstGeom>
        </p:spPr>
        <p:txBody>
          <a:bodyPr wrap="square">
            <a:spAutoFit/>
          </a:bodyPr>
          <a:lstStyle/>
          <a:p>
            <a:pPr fontAlgn="t">
              <a:lnSpc>
                <a:spcPct val="150000"/>
              </a:lnSpc>
            </a:pPr>
            <a:r>
              <a:rPr lang="zh-CN" altLang="en-US" sz="2400" dirty="0"/>
              <a:t>下面的动宾词组中，表达动作与工具关系的是（）</a:t>
            </a:r>
            <a:endParaRPr lang="zh-CN" altLang="en-US" sz="2400" dirty="0"/>
          </a:p>
          <a:p>
            <a:pPr>
              <a:lnSpc>
                <a:spcPct val="150000"/>
              </a:lnSpc>
            </a:pPr>
            <a:r>
              <a:rPr lang="en-US" altLang="zh-CN" sz="2400" dirty="0" smtClean="0"/>
              <a:t>A</a:t>
            </a:r>
            <a:r>
              <a:rPr lang="en-US" altLang="zh-CN" sz="2400" dirty="0"/>
              <a:t>:</a:t>
            </a:r>
            <a:r>
              <a:rPr lang="zh-CN" altLang="en-US" sz="2400" dirty="0"/>
              <a:t>吃苹果</a:t>
            </a:r>
            <a:endParaRPr lang="zh-CN" altLang="en-US" sz="2400" dirty="0"/>
          </a:p>
          <a:p>
            <a:pPr>
              <a:lnSpc>
                <a:spcPct val="150000"/>
              </a:lnSpc>
            </a:pPr>
            <a:r>
              <a:rPr lang="en-US" altLang="zh-CN" sz="2400" dirty="0"/>
              <a:t>B:</a:t>
            </a:r>
            <a:r>
              <a:rPr lang="zh-CN" altLang="en-US" sz="2400" dirty="0"/>
              <a:t>写文章</a:t>
            </a:r>
            <a:endParaRPr lang="zh-CN" altLang="en-US" sz="2400" dirty="0"/>
          </a:p>
          <a:p>
            <a:pPr>
              <a:lnSpc>
                <a:spcPct val="150000"/>
              </a:lnSpc>
            </a:pPr>
            <a:r>
              <a:rPr lang="en-US" altLang="zh-CN" sz="2400" b="1" dirty="0">
                <a:solidFill>
                  <a:srgbClr val="C00000"/>
                </a:solidFill>
              </a:rPr>
              <a:t>C:</a:t>
            </a:r>
            <a:r>
              <a:rPr lang="zh-CN" altLang="en-US" sz="2400" b="1" dirty="0">
                <a:solidFill>
                  <a:srgbClr val="C00000"/>
                </a:solidFill>
              </a:rPr>
              <a:t>写毛笔</a:t>
            </a:r>
            <a:endParaRPr lang="zh-CN" altLang="en-US" sz="2400" b="1" dirty="0">
              <a:solidFill>
                <a:srgbClr val="C00000"/>
              </a:solidFill>
            </a:endParaRPr>
          </a:p>
          <a:p>
            <a:pPr>
              <a:lnSpc>
                <a:spcPct val="150000"/>
              </a:lnSpc>
            </a:pPr>
            <a:r>
              <a:rPr lang="en-US" altLang="zh-CN" sz="2400" dirty="0"/>
              <a:t>D:</a:t>
            </a:r>
            <a:r>
              <a:rPr lang="zh-CN" altLang="en-US" sz="2400" dirty="0"/>
              <a:t>抬</a:t>
            </a:r>
            <a:r>
              <a:rPr lang="zh-CN" altLang="en-US" sz="2400" dirty="0" smtClean="0"/>
              <a:t>桌子</a:t>
            </a:r>
            <a:endParaRPr lang="en-US" altLang="zh-CN" sz="2400" dirty="0" smtClean="0"/>
          </a:p>
          <a:p>
            <a:pPr>
              <a:lnSpc>
                <a:spcPct val="150000"/>
              </a:lnSpc>
            </a:pPr>
            <a:r>
              <a:rPr lang="zh-CN" altLang="en-US" sz="2400" dirty="0" smtClean="0">
                <a:solidFill>
                  <a:srgbClr val="C00000"/>
                </a:solidFill>
                <a:latin typeface="楷体" panose="02010609060101010101" charset="-122"/>
                <a:ea typeface="楷体" panose="02010609060101010101" charset="-122"/>
                <a:cs typeface="楷体" panose="02010609060101010101" charset="-122"/>
              </a:rPr>
              <a:t>解析：“</a:t>
            </a:r>
            <a:r>
              <a:rPr lang="zh-CN" altLang="en-US" sz="2400" dirty="0">
                <a:solidFill>
                  <a:srgbClr val="C00000"/>
                </a:solidFill>
                <a:latin typeface="楷体" panose="02010609060101010101" charset="-122"/>
                <a:ea typeface="楷体" panose="02010609060101010101" charset="-122"/>
                <a:cs typeface="楷体" panose="02010609060101010101" charset="-122"/>
              </a:rPr>
              <a:t>写毛笔”，表达的意思其实是“用毛笔写字”，“毛笔”是完成“写”这个动作的工具。</a:t>
            </a:r>
            <a:endParaRPr lang="zh-CN" altLang="en-US" sz="2400" dirty="0">
              <a:solidFill>
                <a:srgbClr val="C00000"/>
              </a:solidFill>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9592" y="483518"/>
            <a:ext cx="8352928" cy="2790572"/>
          </a:xfrm>
          <a:prstGeom prst="rect">
            <a:avLst/>
          </a:prstGeom>
        </p:spPr>
        <p:txBody>
          <a:bodyPr wrap="square">
            <a:spAutoFit/>
          </a:bodyPr>
          <a:lstStyle/>
          <a:p>
            <a:pPr fontAlgn="t">
              <a:lnSpc>
                <a:spcPct val="150000"/>
              </a:lnSpc>
            </a:pPr>
            <a:r>
              <a:rPr lang="zh-CN" altLang="en-US" sz="2400" dirty="0"/>
              <a:t>下列词组中属于体词性词组的是（ ）</a:t>
            </a:r>
            <a:endParaRPr lang="zh-CN" altLang="en-US" sz="2400" dirty="0"/>
          </a:p>
          <a:p>
            <a:pPr>
              <a:lnSpc>
                <a:spcPct val="150000"/>
              </a:lnSpc>
            </a:pPr>
            <a:r>
              <a:rPr lang="en-US" altLang="zh-CN" sz="2400" dirty="0" smtClean="0"/>
              <a:t>A</a:t>
            </a:r>
            <a:r>
              <a:rPr lang="en-US" altLang="zh-CN" sz="2400" dirty="0"/>
              <a:t>:</a:t>
            </a:r>
            <a:r>
              <a:rPr lang="zh-CN" altLang="en-US" sz="2400" dirty="0"/>
              <a:t>在下面</a:t>
            </a:r>
            <a:endParaRPr lang="zh-CN" altLang="en-US" sz="2400" dirty="0"/>
          </a:p>
          <a:p>
            <a:pPr>
              <a:lnSpc>
                <a:spcPct val="150000"/>
              </a:lnSpc>
            </a:pPr>
            <a:r>
              <a:rPr lang="en-US" altLang="zh-CN" sz="2400" dirty="0"/>
              <a:t>B:</a:t>
            </a:r>
            <a:r>
              <a:rPr lang="zh-CN" altLang="en-US" sz="2400" dirty="0"/>
              <a:t>穿红衣服的</a:t>
            </a:r>
            <a:endParaRPr lang="zh-CN" altLang="en-US" sz="2400" dirty="0"/>
          </a:p>
          <a:p>
            <a:pPr>
              <a:lnSpc>
                <a:spcPct val="150000"/>
              </a:lnSpc>
            </a:pPr>
            <a:r>
              <a:rPr lang="en-US" altLang="zh-CN" sz="2400" dirty="0"/>
              <a:t>C:</a:t>
            </a:r>
            <a:r>
              <a:rPr lang="zh-CN" altLang="en-US" sz="2400" dirty="0"/>
              <a:t>红着脸</a:t>
            </a:r>
            <a:endParaRPr lang="zh-CN" altLang="en-US" sz="2400" dirty="0"/>
          </a:p>
          <a:p>
            <a:pPr>
              <a:lnSpc>
                <a:spcPct val="150000"/>
              </a:lnSpc>
            </a:pPr>
            <a:r>
              <a:rPr lang="en-US" altLang="zh-CN" sz="2400" dirty="0"/>
              <a:t>D:</a:t>
            </a:r>
            <a:r>
              <a:rPr lang="zh-CN" altLang="en-US" sz="2400" dirty="0"/>
              <a:t>慢慢走</a:t>
            </a:r>
            <a:endParaRPr lang="zh-CN" altLang="en-US" sz="2400"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99592" y="483518"/>
            <a:ext cx="8244408" cy="4247317"/>
          </a:xfrm>
          <a:prstGeom prst="rect">
            <a:avLst/>
          </a:prstGeom>
        </p:spPr>
        <p:txBody>
          <a:bodyPr wrap="square">
            <a:spAutoFit/>
          </a:bodyPr>
          <a:lstStyle/>
          <a:p>
            <a:pPr fontAlgn="t">
              <a:lnSpc>
                <a:spcPct val="150000"/>
              </a:lnSpc>
            </a:pPr>
            <a:r>
              <a:rPr lang="zh-CN" altLang="en-US" sz="2400" dirty="0"/>
              <a:t>下列词组中属于体词性词组的是（ ）</a:t>
            </a:r>
            <a:endParaRPr lang="zh-CN" altLang="en-US" sz="2400" dirty="0"/>
          </a:p>
          <a:p>
            <a:pPr>
              <a:lnSpc>
                <a:spcPct val="150000"/>
              </a:lnSpc>
            </a:pPr>
            <a:r>
              <a:rPr lang="en-US" altLang="zh-CN" sz="2400" dirty="0" smtClean="0"/>
              <a:t>A</a:t>
            </a:r>
            <a:r>
              <a:rPr lang="en-US" altLang="zh-CN" sz="2400" dirty="0"/>
              <a:t>:</a:t>
            </a:r>
            <a:r>
              <a:rPr lang="zh-CN" altLang="en-US" sz="2400" dirty="0"/>
              <a:t>在下面</a:t>
            </a:r>
            <a:endParaRPr lang="zh-CN" altLang="en-US" sz="2400" dirty="0"/>
          </a:p>
          <a:p>
            <a:pPr>
              <a:lnSpc>
                <a:spcPct val="150000"/>
              </a:lnSpc>
            </a:pPr>
            <a:r>
              <a:rPr lang="en-US" altLang="zh-CN" sz="2400" b="1" dirty="0">
                <a:solidFill>
                  <a:srgbClr val="C00000"/>
                </a:solidFill>
              </a:rPr>
              <a:t>B:</a:t>
            </a:r>
            <a:r>
              <a:rPr lang="zh-CN" altLang="en-US" sz="2400" b="1" dirty="0">
                <a:solidFill>
                  <a:srgbClr val="C00000"/>
                </a:solidFill>
              </a:rPr>
              <a:t>穿红衣服的</a:t>
            </a:r>
            <a:endParaRPr lang="zh-CN" altLang="en-US" sz="2400" b="1" dirty="0">
              <a:solidFill>
                <a:srgbClr val="C00000"/>
              </a:solidFill>
            </a:endParaRPr>
          </a:p>
          <a:p>
            <a:pPr>
              <a:lnSpc>
                <a:spcPct val="150000"/>
              </a:lnSpc>
            </a:pPr>
            <a:r>
              <a:rPr lang="en-US" altLang="zh-CN" sz="2400" dirty="0"/>
              <a:t>C:</a:t>
            </a:r>
            <a:r>
              <a:rPr lang="zh-CN" altLang="en-US" sz="2400" dirty="0"/>
              <a:t>红着脸</a:t>
            </a:r>
            <a:endParaRPr lang="zh-CN" altLang="en-US" sz="2400" dirty="0"/>
          </a:p>
          <a:p>
            <a:pPr>
              <a:lnSpc>
                <a:spcPct val="150000"/>
              </a:lnSpc>
            </a:pPr>
            <a:r>
              <a:rPr lang="en-US" altLang="zh-CN" sz="2400" dirty="0"/>
              <a:t>D:</a:t>
            </a:r>
            <a:r>
              <a:rPr lang="zh-CN" altLang="en-US" sz="2400" dirty="0"/>
              <a:t>慢慢</a:t>
            </a:r>
            <a:r>
              <a:rPr lang="zh-CN" altLang="en-US" sz="2400" dirty="0" smtClean="0"/>
              <a:t>走</a:t>
            </a:r>
            <a:endParaRPr lang="en-US" altLang="zh-CN" sz="2400" dirty="0" smtClean="0"/>
          </a:p>
          <a:p>
            <a:pPr>
              <a:lnSpc>
                <a:spcPct val="150000"/>
              </a:lnSpc>
            </a:pPr>
            <a:r>
              <a:rPr lang="zh-CN" altLang="en-US" sz="2000" b="1" dirty="0">
                <a:latin typeface="楷体" panose="02010609060101010101" charset="-122"/>
                <a:ea typeface="楷体" panose="02010609060101010101" charset="-122"/>
                <a:cs typeface="楷体" panose="02010609060101010101" charset="-122"/>
              </a:rPr>
              <a:t>解析：</a:t>
            </a:r>
            <a:r>
              <a:rPr lang="zh-CN" altLang="en-US" sz="2000" dirty="0">
                <a:latin typeface="楷体" panose="02010609060101010101" charset="-122"/>
                <a:ea typeface="楷体" panose="02010609060101010101" charset="-122"/>
                <a:cs typeface="楷体" panose="02010609060101010101" charset="-122"/>
              </a:rPr>
              <a:t>体词性词组：指整个词组的功能相当于体词的词组，都可以承担名词的作用，用做主语、宾语。例如联合词组（名</a:t>
            </a:r>
            <a:r>
              <a:rPr lang="en-US" altLang="zh-CN" sz="2000" dirty="0">
                <a:latin typeface="楷体" panose="02010609060101010101" charset="-122"/>
                <a:ea typeface="楷体" panose="02010609060101010101" charset="-122"/>
                <a:cs typeface="楷体" panose="02010609060101010101" charset="-122"/>
              </a:rPr>
              <a:t>+</a:t>
            </a:r>
            <a:r>
              <a:rPr lang="zh-CN" altLang="en-US" sz="2000" dirty="0">
                <a:latin typeface="楷体" panose="02010609060101010101" charset="-122"/>
                <a:ea typeface="楷体" panose="02010609060101010101" charset="-122"/>
                <a:cs typeface="楷体" panose="02010609060101010101" charset="-122"/>
              </a:rPr>
              <a:t>名）、偏正（定中）词组、的字词组、数量词组等</a:t>
            </a:r>
            <a:r>
              <a:rPr lang="zh-CN" altLang="en-US" sz="2000" dirty="0" smtClean="0">
                <a:latin typeface="楷体" panose="02010609060101010101" charset="-122"/>
                <a:ea typeface="楷体" panose="02010609060101010101" charset="-122"/>
                <a:cs typeface="楷体" panose="02010609060101010101" charset="-122"/>
              </a:rPr>
              <a:t>。</a:t>
            </a:r>
            <a:endParaRPr lang="zh-CN" altLang="en-US" sz="2000" dirty="0">
              <a:latin typeface="楷体" panose="02010609060101010101" charset="-122"/>
              <a:ea typeface="楷体" panose="02010609060101010101" charset="-122"/>
              <a:cs typeface="楷体" panose="02010609060101010101" charset="-122"/>
            </a:endParaRPr>
          </a:p>
        </p:txBody>
      </p:sp>
      <p:pic>
        <p:nvPicPr>
          <p:cNvPr id="2" name="图片 1"/>
          <p:cNvPicPr>
            <a:picLocks noChangeAspect="1"/>
          </p:cNvPicPr>
          <p:nvPr/>
        </p:nvPicPr>
        <p:blipFill>
          <a:blip r:embed="rId1"/>
          <a:stretch>
            <a:fillRect/>
          </a:stretch>
        </p:blipFill>
        <p:spPr>
          <a:xfrm>
            <a:off x="2987824" y="1563638"/>
            <a:ext cx="6143724" cy="1086967"/>
          </a:xfrm>
          <a:prstGeom prst="rect">
            <a:avLst/>
          </a:prstGeom>
        </p:spPr>
      </p:pic>
      <p:sp>
        <p:nvSpPr>
          <p:cNvPr id="3" name="椭圆 2"/>
          <p:cNvSpPr/>
          <p:nvPr/>
        </p:nvSpPr>
        <p:spPr>
          <a:xfrm>
            <a:off x="3131840" y="1563638"/>
            <a:ext cx="1728192" cy="360040"/>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矩形 3"/>
          <p:cNvSpPr>
            <a:spLocks noChangeArrowheads="1"/>
          </p:cNvSpPr>
          <p:nvPr/>
        </p:nvSpPr>
        <p:spPr bwMode="auto">
          <a:xfrm>
            <a:off x="971550" y="484188"/>
            <a:ext cx="6985000" cy="279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t>下列属于非主谓句的句子是（ ）</a:t>
            </a:r>
            <a:endParaRPr lang="zh-CN" altLang="en-US" sz="2400"/>
          </a:p>
          <a:p>
            <a:pPr>
              <a:lnSpc>
                <a:spcPct val="150000"/>
              </a:lnSpc>
            </a:pPr>
            <a:r>
              <a:rPr lang="en-US" altLang="zh-CN" sz="2400"/>
              <a:t>A:“</a:t>
            </a:r>
            <a:r>
              <a:rPr lang="zh-CN" altLang="en-US" sz="2400"/>
              <a:t>有点红。”</a:t>
            </a:r>
            <a:endParaRPr lang="zh-CN" altLang="en-US" sz="2400"/>
          </a:p>
          <a:p>
            <a:pPr>
              <a:lnSpc>
                <a:spcPct val="150000"/>
              </a:lnSpc>
            </a:pPr>
            <a:r>
              <a:rPr lang="en-US" altLang="zh-CN" sz="2400"/>
              <a:t>B:“</a:t>
            </a:r>
            <a:r>
              <a:rPr lang="zh-CN" altLang="en-US" sz="2400"/>
              <a:t>有人来了。”</a:t>
            </a:r>
            <a:endParaRPr lang="zh-CN" altLang="en-US" sz="2400"/>
          </a:p>
          <a:p>
            <a:pPr>
              <a:lnSpc>
                <a:spcPct val="150000"/>
              </a:lnSpc>
            </a:pPr>
            <a:r>
              <a:rPr lang="en-US" altLang="zh-CN" sz="2400"/>
              <a:t>C:“</a:t>
            </a:r>
            <a:r>
              <a:rPr lang="zh-CN" altLang="en-US" sz="2400"/>
              <a:t>有些不舒服。”</a:t>
            </a:r>
            <a:endParaRPr lang="zh-CN" altLang="en-US" sz="2400"/>
          </a:p>
          <a:p>
            <a:pPr>
              <a:lnSpc>
                <a:spcPct val="150000"/>
              </a:lnSpc>
            </a:pPr>
            <a:r>
              <a:rPr lang="en-US" altLang="zh-CN" sz="2400"/>
              <a:t>D:“</a:t>
            </a:r>
            <a:r>
              <a:rPr lang="zh-CN" altLang="en-US" sz="2400"/>
              <a:t>有两下子。”</a:t>
            </a:r>
            <a:endParaRPr lang="zh-CN" altLang="en-US" sz="2400"/>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矩形 3"/>
          <p:cNvSpPr>
            <a:spLocks noChangeArrowheads="1"/>
          </p:cNvSpPr>
          <p:nvPr/>
        </p:nvSpPr>
        <p:spPr bwMode="auto">
          <a:xfrm>
            <a:off x="971550" y="484188"/>
            <a:ext cx="8172450" cy="5078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t>下列属于非主谓句的句子是（ ）</a:t>
            </a:r>
            <a:endParaRPr lang="zh-CN" altLang="en-US" sz="2400"/>
          </a:p>
          <a:p>
            <a:pPr>
              <a:lnSpc>
                <a:spcPct val="150000"/>
              </a:lnSpc>
            </a:pPr>
            <a:r>
              <a:rPr lang="en-US" altLang="zh-CN" sz="2400"/>
              <a:t>A:“</a:t>
            </a:r>
            <a:r>
              <a:rPr lang="zh-CN" altLang="en-US" sz="2400"/>
              <a:t>有点红。”</a:t>
            </a:r>
            <a:endParaRPr lang="zh-CN" altLang="en-US" sz="2400"/>
          </a:p>
          <a:p>
            <a:pPr>
              <a:lnSpc>
                <a:spcPct val="150000"/>
              </a:lnSpc>
            </a:pPr>
            <a:r>
              <a:rPr lang="en-US" altLang="zh-CN" sz="2400" b="1">
                <a:solidFill>
                  <a:srgbClr val="C00000"/>
                </a:solidFill>
              </a:rPr>
              <a:t>B:“</a:t>
            </a:r>
            <a:r>
              <a:rPr lang="zh-CN" altLang="en-US" sz="2400" b="1">
                <a:solidFill>
                  <a:srgbClr val="C00000"/>
                </a:solidFill>
              </a:rPr>
              <a:t>有人来了。”</a:t>
            </a:r>
            <a:endParaRPr lang="zh-CN" altLang="en-US" sz="2400" b="1">
              <a:solidFill>
                <a:srgbClr val="C00000"/>
              </a:solidFill>
            </a:endParaRPr>
          </a:p>
          <a:p>
            <a:pPr>
              <a:lnSpc>
                <a:spcPct val="150000"/>
              </a:lnSpc>
            </a:pPr>
            <a:r>
              <a:rPr lang="en-US" altLang="zh-CN" sz="2400"/>
              <a:t>C:“</a:t>
            </a:r>
            <a:r>
              <a:rPr lang="zh-CN" altLang="en-US" sz="2400"/>
              <a:t>有些不舒服。”</a:t>
            </a:r>
            <a:endParaRPr lang="zh-CN" altLang="en-US" sz="2400"/>
          </a:p>
          <a:p>
            <a:pPr>
              <a:lnSpc>
                <a:spcPct val="150000"/>
              </a:lnSpc>
            </a:pPr>
            <a:r>
              <a:rPr lang="en-US" altLang="zh-CN" sz="2400"/>
              <a:t>D:“</a:t>
            </a:r>
            <a:r>
              <a:rPr lang="zh-CN" altLang="en-US" sz="2400"/>
              <a:t>有两下子。”</a:t>
            </a:r>
            <a:endParaRPr lang="en-US" altLang="zh-CN" sz="2400"/>
          </a:p>
          <a:p>
            <a:pPr>
              <a:lnSpc>
                <a:spcPct val="150000"/>
              </a:lnSpc>
            </a:pPr>
            <a:r>
              <a:rPr lang="zh-CN" altLang="en-US" b="1">
                <a:latin typeface="楷体" panose="02010609060101010101" charset="-122"/>
                <a:ea typeface="楷体" panose="02010609060101010101" charset="-122"/>
                <a:cs typeface="楷体" panose="02010609060101010101" charset="-122"/>
              </a:rPr>
              <a:t>解析：</a:t>
            </a:r>
            <a:r>
              <a:rPr lang="zh-CN" altLang="en-US">
                <a:latin typeface="楷体" panose="02010609060101010101" charset="-122"/>
                <a:ea typeface="楷体" panose="02010609060101010101" charset="-122"/>
                <a:cs typeface="楷体" panose="02010609060101010101" charset="-122"/>
              </a:rPr>
              <a:t>非主谓句：不具有主谓词组的结构形式但一般不需要或不能补出成分，或者说不需要依赖语境和上下文的补充就能完整表达意思的句子。“有人来了。”不需要依赖语境和上下文就能完整表达意思。</a:t>
            </a:r>
            <a:endParaRPr lang="en-US" altLang="zh-CN">
              <a:latin typeface="楷体" panose="02010609060101010101" charset="-122"/>
              <a:ea typeface="楷体" panose="02010609060101010101" charset="-122"/>
              <a:cs typeface="楷体" panose="02010609060101010101" charset="-122"/>
            </a:endParaRPr>
          </a:p>
          <a:p>
            <a:pPr>
              <a:lnSpc>
                <a:spcPct val="150000"/>
              </a:lnSpc>
            </a:pPr>
            <a:r>
              <a:rPr lang="zh-CN" altLang="en-US">
                <a:latin typeface="楷体" panose="02010609060101010101" charset="-122"/>
                <a:ea typeface="楷体" panose="02010609060101010101" charset="-122"/>
                <a:cs typeface="楷体" panose="02010609060101010101" charset="-122"/>
              </a:rPr>
              <a:t>而“有点红。” “有些不舒服。”“有两下子。”都是不完全主谓句。</a:t>
            </a:r>
            <a:endParaRPr lang="zh-CN" altLang="en-US">
              <a:latin typeface="楷体" panose="02010609060101010101" charset="-122"/>
              <a:ea typeface="楷体" panose="02010609060101010101" charset="-122"/>
              <a:cs typeface="楷体" panose="02010609060101010101" charset="-122"/>
            </a:endParaRPr>
          </a:p>
          <a:p>
            <a:pPr>
              <a:lnSpc>
                <a:spcPct val="150000"/>
              </a:lnSpc>
            </a:pPr>
            <a:endParaRPr lang="zh-CN" altLang="en-US" sz="2400"/>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1321428" y="0"/>
            <a:ext cx="7822572" cy="5143500"/>
          </a:xfrm>
          <a:prstGeom prst="rect">
            <a:avLst/>
          </a:prstGeom>
        </p:spPr>
      </p:pic>
      <p:pic>
        <p:nvPicPr>
          <p:cNvPr id="5" name="图片 4"/>
          <p:cNvPicPr>
            <a:picLocks noChangeAspect="1"/>
          </p:cNvPicPr>
          <p:nvPr/>
        </p:nvPicPr>
        <p:blipFill>
          <a:blip r:embed="rId2"/>
          <a:stretch>
            <a:fillRect/>
          </a:stretch>
        </p:blipFill>
        <p:spPr>
          <a:xfrm>
            <a:off x="0" y="-20538"/>
            <a:ext cx="3283055" cy="576064"/>
          </a:xfrm>
          <a:prstGeom prst="rect">
            <a:avLst/>
          </a:prstGeom>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0" y="-20538"/>
            <a:ext cx="3283055" cy="576064"/>
          </a:xfrm>
          <a:prstGeom prst="rect">
            <a:avLst/>
          </a:prstGeom>
        </p:spPr>
      </p:pic>
      <p:pic>
        <p:nvPicPr>
          <p:cNvPr id="2" name="图片 1"/>
          <p:cNvPicPr>
            <a:picLocks noChangeAspect="1"/>
          </p:cNvPicPr>
          <p:nvPr/>
        </p:nvPicPr>
        <p:blipFill>
          <a:blip r:embed="rId2"/>
          <a:stretch>
            <a:fillRect/>
          </a:stretch>
        </p:blipFill>
        <p:spPr>
          <a:xfrm>
            <a:off x="0" y="915566"/>
            <a:ext cx="9144000" cy="2656899"/>
          </a:xfrm>
          <a:prstGeom prst="rect">
            <a:avLst/>
          </a:prstGeom>
        </p:spPr>
      </p:pic>
      <p:sp>
        <p:nvSpPr>
          <p:cNvPr id="3" name="文本框 2"/>
          <p:cNvSpPr txBox="1"/>
          <p:nvPr/>
        </p:nvSpPr>
        <p:spPr>
          <a:xfrm>
            <a:off x="395536" y="1874683"/>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4" name="云形标注 3"/>
          <p:cNvSpPr/>
          <p:nvPr/>
        </p:nvSpPr>
        <p:spPr>
          <a:xfrm>
            <a:off x="5033010" y="157480"/>
            <a:ext cx="2606675" cy="1054735"/>
          </a:xfrm>
          <a:prstGeom prst="cloudCallout">
            <a:avLst>
              <a:gd name="adj1" fmla="val -24358"/>
              <a:gd name="adj2" fmla="val 10141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没啥重要</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411510"/>
            <a:ext cx="9144000" cy="4430233"/>
          </a:xfrm>
          <a:prstGeom prst="rect">
            <a:avLst/>
          </a:prstGeom>
        </p:spPr>
      </p:pic>
      <p:pic>
        <p:nvPicPr>
          <p:cNvPr id="5" name="图片 4"/>
          <p:cNvPicPr>
            <a:picLocks noChangeAspect="1"/>
          </p:cNvPicPr>
          <p:nvPr/>
        </p:nvPicPr>
        <p:blipFill>
          <a:blip r:embed="rId2"/>
          <a:stretch>
            <a:fillRect/>
          </a:stretch>
        </p:blipFill>
        <p:spPr>
          <a:xfrm>
            <a:off x="0" y="-20538"/>
            <a:ext cx="3283055" cy="576064"/>
          </a:xfrm>
          <a:prstGeom prst="rect">
            <a:avLst/>
          </a:prstGeom>
        </p:spPr>
      </p:pic>
      <p:sp>
        <p:nvSpPr>
          <p:cNvPr id="3" name="文本框 2"/>
          <p:cNvSpPr txBox="1"/>
          <p:nvPr/>
        </p:nvSpPr>
        <p:spPr>
          <a:xfrm>
            <a:off x="395536" y="1874683"/>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6" name="云形标注 5"/>
          <p:cNvSpPr/>
          <p:nvPr/>
        </p:nvSpPr>
        <p:spPr>
          <a:xfrm>
            <a:off x="6122035" y="-20320"/>
            <a:ext cx="2606675" cy="1054735"/>
          </a:xfrm>
          <a:prstGeom prst="cloudCallout">
            <a:avLst>
              <a:gd name="adj1" fmla="val -58063"/>
              <a:gd name="adj2" fmla="val 5138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没啥重要</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1347614"/>
            <a:ext cx="9144000" cy="3242055"/>
          </a:xfrm>
          <a:prstGeom prst="rect">
            <a:avLst/>
          </a:prstGeom>
        </p:spPr>
      </p:pic>
      <p:pic>
        <p:nvPicPr>
          <p:cNvPr id="5" name="图片 4"/>
          <p:cNvPicPr>
            <a:picLocks noChangeAspect="1"/>
          </p:cNvPicPr>
          <p:nvPr/>
        </p:nvPicPr>
        <p:blipFill>
          <a:blip r:embed="rId2"/>
          <a:stretch>
            <a:fillRect/>
          </a:stretch>
        </p:blipFill>
        <p:spPr>
          <a:xfrm>
            <a:off x="0" y="-20538"/>
            <a:ext cx="3283055" cy="576064"/>
          </a:xfrm>
          <a:prstGeom prst="rect">
            <a:avLst/>
          </a:prstGeom>
        </p:spPr>
      </p:pic>
      <p:sp>
        <p:nvSpPr>
          <p:cNvPr id="3" name="文本框 2"/>
          <p:cNvSpPr txBox="1"/>
          <p:nvPr/>
        </p:nvSpPr>
        <p:spPr>
          <a:xfrm>
            <a:off x="395536" y="1874683"/>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4" name="云形标注 3"/>
          <p:cNvSpPr/>
          <p:nvPr/>
        </p:nvSpPr>
        <p:spPr>
          <a:xfrm>
            <a:off x="5527040" y="0"/>
            <a:ext cx="2606675" cy="1054735"/>
          </a:xfrm>
          <a:prstGeom prst="cloudCallout">
            <a:avLst>
              <a:gd name="adj1" fmla="val -42984"/>
              <a:gd name="adj2" fmla="val 79981"/>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理性义</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a:p>
            <a:pPr algn="ctr"/>
            <a:r>
              <a:rPr kumimoji="1" lang="zh-CN" altLang="en-US" sz="2400" dirty="0" smtClean="0">
                <a:latin typeface="微软雅黑" panose="020B0503020204020204" charset="-122"/>
                <a:ea typeface="微软雅黑" panose="020B0503020204020204" charset="-122"/>
                <a:cs typeface="微软雅黑" panose="020B0503020204020204" charset="-122"/>
              </a:rPr>
              <a:t>非理性义</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700" dirty="0"/>
              <a:t>关于考试题型</a:t>
            </a:r>
            <a:endParaRPr lang="zh-CN" altLang="en-US" sz="2700" dirty="0"/>
          </a:p>
        </p:txBody>
      </p:sp>
      <p:graphicFrame>
        <p:nvGraphicFramePr>
          <p:cNvPr id="8195" name="表格占位符 8194"/>
          <p:cNvGraphicFramePr>
            <a:graphicFrameLocks noGrp="1"/>
          </p:cNvGraphicFramePr>
          <p:nvPr>
            <p:ph type="tbl" idx="4294967295"/>
          </p:nvPr>
        </p:nvGraphicFramePr>
        <p:xfrm>
          <a:off x="1180463" y="1073988"/>
          <a:ext cx="6712709" cy="2518180"/>
        </p:xfrm>
        <a:graphic>
          <a:graphicData uri="http://schemas.openxmlformats.org/drawingml/2006/table">
            <a:tbl>
              <a:tblPr/>
              <a:tblGrid>
                <a:gridCol w="2047418"/>
                <a:gridCol w="1555097"/>
                <a:gridCol w="1555097"/>
                <a:gridCol w="1555097"/>
              </a:tblGrid>
              <a:tr h="420105">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eaLnBrk="1" hangingPunct="1">
                        <a:spcBef>
                          <a:spcPct val="0"/>
                        </a:spcBef>
                        <a:buClr>
                          <a:schemeClr val="tx2"/>
                        </a:buClr>
                        <a:buSzPct val="70000"/>
                        <a:buFont typeface="Wingdings" panose="05000000000000000000" pitchFamily="2" charset="2"/>
                        <a:buNone/>
                      </a:pPr>
                      <a:r>
                        <a:rPr lang="zh-CN" altLang="en-US" sz="1800" b="1"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题型</a:t>
                      </a:r>
                      <a:endParaRPr lang="zh-CN" altLang="en-US" sz="1800" b="1"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题目数</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solidFill>
                        <a:schemeClr val="accent1"/>
                      </a:solidFill>
                      <a:prstDash val="soli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每题分值</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solidFill>
                        <a:schemeClr val="accent1"/>
                      </a:solidFill>
                      <a:prstDash val="soli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总分值</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r>
              <a:tr h="419615">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eaLnBrk="1" hangingPunct="1">
                        <a:spcBef>
                          <a:spcPct val="0"/>
                        </a:spcBef>
                        <a:buClr>
                          <a:schemeClr val="tx2"/>
                        </a:buClr>
                        <a:buSzPct val="70000"/>
                        <a:buFont typeface="Wingdings" panose="05000000000000000000" pitchFamily="2" charset="2"/>
                        <a:buNone/>
                      </a:pPr>
                      <a:r>
                        <a:rPr lang="zh-CN" altLang="en-US" sz="1800" b="1" dirty="0">
                          <a:solidFill>
                            <a:srgbClr val="C00000"/>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单选题</a:t>
                      </a:r>
                      <a:endParaRPr lang="zh-CN" altLang="en-US" sz="1800" b="1" dirty="0">
                        <a:solidFill>
                          <a:srgbClr val="C00000"/>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rgbClr val="C00000"/>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20</a:t>
                      </a:r>
                      <a:endParaRPr lang="zh-CN" altLang="en-US" sz="1800" b="1" i="0" u="none" kern="1200" baseline="0" dirty="0">
                        <a:solidFill>
                          <a:srgbClr val="C00000"/>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rgbClr val="C00000"/>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1</a:t>
                      </a:r>
                      <a:endParaRPr lang="zh-CN" altLang="en-US" sz="1800" b="1" i="0" u="none" kern="1200" baseline="0" dirty="0">
                        <a:solidFill>
                          <a:srgbClr val="C00000"/>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rgbClr val="C00000"/>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20</a:t>
                      </a:r>
                      <a:r>
                        <a:rPr lang="zh-CN" altLang="en-US" sz="1800" b="1" i="0" u="none" kern="1200" baseline="0" dirty="0" smtClean="0">
                          <a:solidFill>
                            <a:srgbClr val="C00000"/>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分</a:t>
                      </a:r>
                      <a:endParaRPr lang="zh-CN" altLang="en-US" sz="1800" b="1" i="0" u="none" kern="1200" baseline="0" dirty="0">
                        <a:solidFill>
                          <a:srgbClr val="C00000"/>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r>
              <a:tr h="419615">
                <a:tc>
                  <a:txBody>
                    <a:bodyPr/>
                    <a:lstStyle/>
                    <a:p>
                      <a:pPr marL="0" lvl="0" indent="0" algn="ctr" eaLnBrk="1" hangingPunct="1">
                        <a:spcBef>
                          <a:spcPct val="0"/>
                        </a:spcBef>
                        <a:buClr>
                          <a:schemeClr val="tx2"/>
                        </a:buClr>
                        <a:buSzPct val="70000"/>
                        <a:buFont typeface="Wingdings" panose="05000000000000000000" pitchFamily="2" charset="2"/>
                        <a:buNone/>
                      </a:pP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名词解释</a:t>
                      </a:r>
                      <a:endPar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4</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4</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16</a:t>
                      </a: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分</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lgn="ctr">
                      <a:solidFill>
                        <a:schemeClr val="accent1"/>
                      </a:solidFill>
                      <a:prstDash val="solid"/>
                      <a:round/>
                      <a:headEnd type="none" w="med" len="med"/>
                      <a:tailEnd type="none" w="med" len="med"/>
                    </a:lnL>
                    <a:lnR w="12700" cap="flat" cmpd="sng">
                      <a:solidFill>
                        <a:schemeClr val="accent1"/>
                      </a:solidFill>
                      <a:prstDash val="soli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r>
              <a:tr h="419615">
                <a:tc>
                  <a:txBody>
                    <a:bodyPr/>
                    <a:lstStyle/>
                    <a:p>
                      <a:pPr marL="0" lvl="0" indent="0" algn="ctr" eaLnBrk="1" hangingPunct="1">
                        <a:spcBef>
                          <a:spcPct val="0"/>
                        </a:spcBef>
                        <a:buClr>
                          <a:schemeClr val="tx2"/>
                        </a:buClr>
                        <a:buSzPct val="70000"/>
                        <a:buFont typeface="Wingdings" panose="05000000000000000000" pitchFamily="2" charset="2"/>
                        <a:buNone/>
                      </a:pP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判断分析题</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solidFill>
                        <a:schemeClr val="accent1"/>
                      </a:solidFill>
                      <a:prstDash val="soli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2</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7</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14</a:t>
                      </a: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分</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lgn="ctr">
                      <a:solidFill>
                        <a:schemeClr val="accent1"/>
                      </a:solidFill>
                      <a:prstDash val="solid"/>
                      <a:roun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r>
              <a:tr h="419615">
                <a:tc>
                  <a:txBody>
                    <a:bodyPr/>
                    <a:lstStyle/>
                    <a:p>
                      <a:pPr marL="0" lvl="0" indent="0" algn="ctr" eaLnBrk="1" hangingPunct="1">
                        <a:spcBef>
                          <a:spcPct val="0"/>
                        </a:spcBef>
                        <a:buClr>
                          <a:schemeClr val="tx2"/>
                        </a:buClr>
                        <a:buSzPct val="70000"/>
                        <a:buFont typeface="Wingdings" panose="05000000000000000000" pitchFamily="2" charset="2"/>
                        <a:buNone/>
                      </a:pP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简答题</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solidFill>
                        <a:schemeClr val="accent1"/>
                      </a:solidFill>
                      <a:prstDash val="soli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2</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10</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20</a:t>
                      </a: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分</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lgn="ctr">
                      <a:solidFill>
                        <a:schemeClr val="accent1"/>
                      </a:solidFill>
                      <a:prstDash val="solid"/>
                      <a:roun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r>
              <a:tr h="419615">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eaLnBrk="1" hangingPunct="1">
                        <a:spcBef>
                          <a:spcPct val="0"/>
                        </a:spcBef>
                        <a:buClr>
                          <a:schemeClr val="tx2"/>
                        </a:buClr>
                        <a:buSzPct val="70000"/>
                        <a:buFont typeface="Wingdings" panose="05000000000000000000" pitchFamily="2" charset="2"/>
                        <a:buNone/>
                      </a:pPr>
                      <a:r>
                        <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论述题</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2</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15</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3</a:t>
                      </a:r>
                      <a:r>
                        <a:rPr lang="zh-CN" altLang="en-US" sz="1800" b="1" i="0" u="none" kern="1200" baseline="0" dirty="0" smtClean="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rPr>
                        <a:t>0分</a:t>
                      </a:r>
                      <a:endParaRPr lang="zh-CN" altLang="en-US" sz="1800" b="1" i="0" u="none" kern="1200" baseline="0" dirty="0">
                        <a:solidFill>
                          <a:schemeClr val="tx1"/>
                        </a:solidFill>
                        <a:latin typeface="微软雅黑" panose="020B0503020204020204" charset="-122"/>
                        <a:ea typeface="微软雅黑" panose="020B0503020204020204" charset="-122"/>
                        <a:cs typeface="微软雅黑" panose="020B0503020204020204" charset="-122"/>
                        <a:sym typeface="华文中宋" panose="02010600040101010101" pitchFamily="2" charset="-122"/>
                      </a:endParaRPr>
                    </a:p>
                  </a:txBody>
                  <a:tcPr marL="67504" marR="67504" marT="35100" marB="351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r>
            </a:tbl>
          </a:graphicData>
        </a:graphic>
      </p:graphicFrame>
      <p:sp>
        <p:nvSpPr>
          <p:cNvPr id="4" name="TextBox 3"/>
          <p:cNvSpPr txBox="1"/>
          <p:nvPr/>
        </p:nvSpPr>
        <p:spPr>
          <a:xfrm>
            <a:off x="1180462" y="3928594"/>
            <a:ext cx="6880696" cy="507831"/>
          </a:xfrm>
          <a:prstGeom prst="rect">
            <a:avLst/>
          </a:prstGeom>
          <a:noFill/>
        </p:spPr>
        <p:txBody>
          <a:bodyPr wrap="square" rtlCol="0">
            <a:spAutoFit/>
          </a:bodyPr>
          <a:lstStyle/>
          <a:p>
            <a:pPr>
              <a:lnSpc>
                <a:spcPct val="150000"/>
              </a:lnSpc>
            </a:pPr>
            <a:r>
              <a:rPr lang="zh-CN" altLang="en-US" dirty="0">
                <a:latin typeface="微软雅黑" panose="020B0503020204020204" charset="-122"/>
                <a:ea typeface="微软雅黑" panose="020B0503020204020204" charset="-122"/>
                <a:cs typeface="微软雅黑" panose="020B0503020204020204" charset="-122"/>
              </a:rPr>
              <a:t>注意：本门课程真题重复率在</a:t>
            </a:r>
            <a:r>
              <a:rPr lang="en-US" altLang="zh-CN" dirty="0">
                <a:latin typeface="微软雅黑" panose="020B0503020204020204" charset="-122"/>
                <a:ea typeface="微软雅黑" panose="020B0503020204020204" charset="-122"/>
                <a:cs typeface="微软雅黑" panose="020B0503020204020204" charset="-122"/>
              </a:rPr>
              <a:t>63%</a:t>
            </a:r>
            <a:r>
              <a:rPr lang="zh-CN" altLang="en-US" dirty="0">
                <a:latin typeface="微软雅黑" panose="020B0503020204020204" charset="-122"/>
                <a:ea typeface="微软雅黑" panose="020B0503020204020204" charset="-122"/>
                <a:cs typeface="微软雅黑" panose="020B0503020204020204" charset="-122"/>
              </a:rPr>
              <a:t>左右，属于偏理解型科目。</a:t>
            </a:r>
            <a:endParaRPr lang="zh-CN" altLang="en-US" dirty="0">
              <a:latin typeface="微软雅黑" panose="020B0503020204020204" charset="-122"/>
              <a:ea typeface="微软雅黑" panose="020B0503020204020204" charset="-122"/>
              <a:cs typeface="微软雅黑" panose="020B0503020204020204" charset="-122"/>
            </a:endParaRPr>
          </a:p>
        </p:txBody>
      </p:sp>
      <p:sp>
        <p:nvSpPr>
          <p:cNvPr id="3" name="文本框 2"/>
          <p:cNvSpPr txBox="1"/>
          <p:nvPr/>
        </p:nvSpPr>
        <p:spPr>
          <a:xfrm>
            <a:off x="720983" y="345147"/>
            <a:ext cx="1261884" cy="415498"/>
          </a:xfrm>
          <a:prstGeom prst="rect">
            <a:avLst/>
          </a:prstGeom>
          <a:noFill/>
        </p:spPr>
        <p:txBody>
          <a:bodyPr wrap="none" rtlCol="0">
            <a:spAutoFit/>
          </a:bodyPr>
          <a:lstStyle/>
          <a:p>
            <a:r>
              <a:rPr lang="zh-CN" altLang="en-US" sz="2100" b="1" dirty="0">
                <a:latin typeface="方正清刻本悦宋简体" panose="02000000000000000000" charset="-122"/>
                <a:ea typeface="方正清刻本悦宋简体" panose="02000000000000000000" charset="-122"/>
              </a:rPr>
              <a:t>题型介绍</a:t>
            </a:r>
            <a:endParaRPr lang="zh-CN" altLang="en-US" sz="2100" b="1" dirty="0">
              <a:latin typeface="方正清刻本悦宋简体" panose="02000000000000000000" charset="-122"/>
              <a:ea typeface="方正清刻本悦宋简体" panose="02000000000000000000" charset="-122"/>
            </a:endParaRP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981276"/>
            <a:ext cx="9144000" cy="4162224"/>
          </a:xfrm>
          <a:prstGeom prst="rect">
            <a:avLst/>
          </a:prstGeom>
        </p:spPr>
      </p:pic>
      <p:pic>
        <p:nvPicPr>
          <p:cNvPr id="5" name="图片 4"/>
          <p:cNvPicPr>
            <a:picLocks noChangeAspect="1"/>
          </p:cNvPicPr>
          <p:nvPr/>
        </p:nvPicPr>
        <p:blipFill>
          <a:blip r:embed="rId2"/>
          <a:stretch>
            <a:fillRect/>
          </a:stretch>
        </p:blipFill>
        <p:spPr>
          <a:xfrm>
            <a:off x="0" y="-20538"/>
            <a:ext cx="3283055" cy="576064"/>
          </a:xfrm>
          <a:prstGeom prst="rect">
            <a:avLst/>
          </a:prstGeom>
        </p:spPr>
      </p:pic>
      <p:sp>
        <p:nvSpPr>
          <p:cNvPr id="3" name="文本框 2"/>
          <p:cNvSpPr txBox="1"/>
          <p:nvPr/>
        </p:nvSpPr>
        <p:spPr>
          <a:xfrm>
            <a:off x="395536" y="1874683"/>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2" name="云形标注 1"/>
          <p:cNvSpPr/>
          <p:nvPr/>
        </p:nvSpPr>
        <p:spPr>
          <a:xfrm>
            <a:off x="5728335" y="0"/>
            <a:ext cx="2907665" cy="1054735"/>
          </a:xfrm>
          <a:prstGeom prst="cloudCallout">
            <a:avLst>
              <a:gd name="adj1" fmla="val -44567"/>
              <a:gd name="adj2" fmla="val 68844"/>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义素</a:t>
            </a:r>
            <a:r>
              <a:rPr kumimoji="1" lang="zh-CN" altLang="en-US" sz="2400" dirty="0" smtClean="0">
                <a:latin typeface="微软雅黑" panose="020B0503020204020204" charset="-122"/>
                <a:ea typeface="微软雅黑" panose="020B0503020204020204" charset="-122"/>
                <a:cs typeface="微软雅黑" panose="020B0503020204020204" charset="-122"/>
              </a:rPr>
              <a:t>分析法</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0" y="-20538"/>
            <a:ext cx="3283055" cy="576064"/>
          </a:xfrm>
          <a:prstGeom prst="rect">
            <a:avLst/>
          </a:prstGeom>
        </p:spPr>
      </p:pic>
      <p:sp>
        <p:nvSpPr>
          <p:cNvPr id="3" name="文本框 2"/>
          <p:cNvSpPr txBox="1"/>
          <p:nvPr/>
        </p:nvSpPr>
        <p:spPr>
          <a:xfrm>
            <a:off x="395536" y="1874683"/>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pic>
        <p:nvPicPr>
          <p:cNvPr id="2" name="图片 1"/>
          <p:cNvPicPr>
            <a:picLocks noChangeAspect="1"/>
          </p:cNvPicPr>
          <p:nvPr/>
        </p:nvPicPr>
        <p:blipFill>
          <a:blip r:embed="rId2"/>
          <a:stretch>
            <a:fillRect/>
          </a:stretch>
        </p:blipFill>
        <p:spPr>
          <a:xfrm>
            <a:off x="0" y="2244015"/>
            <a:ext cx="9144000" cy="1908402"/>
          </a:xfrm>
          <a:prstGeom prst="rect">
            <a:avLst/>
          </a:prstGeom>
        </p:spPr>
      </p:pic>
      <p:sp>
        <p:nvSpPr>
          <p:cNvPr id="4" name="云形标注 3"/>
          <p:cNvSpPr/>
          <p:nvPr/>
        </p:nvSpPr>
        <p:spPr>
          <a:xfrm>
            <a:off x="5033010" y="157480"/>
            <a:ext cx="2606675" cy="1054735"/>
          </a:xfrm>
          <a:prstGeom prst="cloudCallout">
            <a:avLst>
              <a:gd name="adj1" fmla="val -44275"/>
              <a:gd name="adj2" fmla="val 207796"/>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没啥重要</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5536" y="1874683"/>
            <a:ext cx="1569660" cy="923330"/>
          </a:xfrm>
          <a:prstGeom prst="rect">
            <a:avLst/>
          </a:prstGeom>
          <a:noFill/>
        </p:spPr>
        <p:txBody>
          <a:bodyPr wrap="none" rtlCol="0">
            <a:spAutoFit/>
          </a:bodyPr>
          <a:lstStyle/>
          <a:p>
            <a:r>
              <a:rPr kumimoji="1" lang="zh-CN" altLang="en-US" b="1" dirty="0" smtClean="0">
                <a:solidFill>
                  <a:srgbClr val="C00000"/>
                </a:solidFill>
              </a:rPr>
              <a:t>［名词解释］</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4" name="文本框 3"/>
          <p:cNvSpPr txBox="1"/>
          <p:nvPr/>
        </p:nvSpPr>
        <p:spPr>
          <a:xfrm>
            <a:off x="2607945" y="127000"/>
            <a:ext cx="6644640" cy="4246245"/>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1</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词的非理性意义主要表现在哪几个方面</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答案：</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词</a:t>
            </a:r>
            <a:r>
              <a:rPr lang="zh-CN" altLang="zh-CN" dirty="0">
                <a:latin typeface="微软雅黑" panose="020B0503020204020204" charset="-122"/>
                <a:ea typeface="微软雅黑" panose="020B0503020204020204" charset="-122"/>
                <a:cs typeface="微软雅黑" panose="020B0503020204020204" charset="-122"/>
              </a:rPr>
              <a:t>的非理性意义主要包括</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感情色彩、语体色彩、形象色彩</a:t>
            </a:r>
            <a:r>
              <a:rPr lang="zh-CN" altLang="zh-CN" dirty="0">
                <a:latin typeface="微软雅黑" panose="020B0503020204020204" charset="-122"/>
                <a:ea typeface="微软雅黑" panose="020B0503020204020204" charset="-122"/>
                <a:cs typeface="微软雅黑" panose="020B0503020204020204" charset="-122"/>
              </a:rPr>
              <a:t>等三个方面。</a:t>
            </a:r>
            <a:br>
              <a:rPr lang="en-US" altLang="zh-CN" dirty="0">
                <a:latin typeface="微软雅黑" panose="020B0503020204020204" charset="-122"/>
                <a:ea typeface="微软雅黑" panose="020B0503020204020204" charset="-122"/>
                <a:cs typeface="微软雅黑" panose="020B0503020204020204" charset="-122"/>
              </a:rPr>
            </a:b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1</a:t>
            </a:r>
            <a:r>
              <a:rPr lang="zh-CN" altLang="zh-CN" dirty="0">
                <a:latin typeface="微软雅黑" panose="020B0503020204020204" charset="-122"/>
                <a:ea typeface="微软雅黑" panose="020B0503020204020204" charset="-122"/>
                <a:cs typeface="微软雅黑" panose="020B0503020204020204" charset="-122"/>
              </a:rPr>
              <a:t>）</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感情色彩</a:t>
            </a:r>
            <a:r>
              <a:rPr lang="zh-CN" altLang="zh-CN" dirty="0">
                <a:latin typeface="微软雅黑" panose="020B0503020204020204" charset="-122"/>
                <a:ea typeface="微软雅黑" panose="020B0503020204020204" charset="-122"/>
                <a:cs typeface="微软雅黑" panose="020B0503020204020204" charset="-122"/>
              </a:rPr>
              <a:t>是指人们在反映现实现象的同时会一并表现出对该现象的主观态度。主要有褒义色彩和贬义色彩</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solidFill>
                  <a:schemeClr val="tx1">
                    <a:lumMod val="65000"/>
                    <a:lumOff val="35000"/>
                  </a:schemeClr>
                </a:solidFill>
                <a:latin typeface="楷体" panose="02010609060101010101" charset="-122"/>
                <a:ea typeface="楷体" panose="02010609060101010101" charset="-122"/>
                <a:cs typeface="楷体" panose="02010609060101010101" charset="-122"/>
              </a:rPr>
              <a:t>褒义</a:t>
            </a:r>
            <a:r>
              <a:rPr lang="zh-CN" altLang="zh-CN" dirty="0">
                <a:solidFill>
                  <a:schemeClr val="tx1">
                    <a:lumMod val="65000"/>
                    <a:lumOff val="35000"/>
                  </a:schemeClr>
                </a:solidFill>
                <a:latin typeface="楷体" panose="02010609060101010101" charset="-122"/>
                <a:ea typeface="楷体" panose="02010609060101010101" charset="-122"/>
                <a:cs typeface="楷体" panose="02010609060101010101" charset="-122"/>
              </a:rPr>
              <a:t>色彩表现的是对词义反映对象的肯定、赞许、喜爱的态度；贬义色彩表现的是对词义反映对象的否定、贬斥、厌恶的态度。</a:t>
            </a:r>
            <a:r>
              <a:rPr lang="zh-CN" altLang="zh-CN" dirty="0">
                <a:latin typeface="楷体" panose="02010609060101010101" charset="-122"/>
                <a:ea typeface="楷体" panose="02010609060101010101" charset="-122"/>
                <a:cs typeface="楷体" panose="02010609060101010101" charset="-122"/>
              </a:rPr>
              <a:t>如</a:t>
            </a:r>
            <a:r>
              <a:rPr lang="zh-CN" altLang="zh-CN" dirty="0">
                <a:solidFill>
                  <a:srgbClr val="0070C0"/>
                </a:solidFill>
                <a:latin typeface="楷体" panose="02010609060101010101" charset="-122"/>
                <a:ea typeface="楷体" panose="02010609060101010101" charset="-122"/>
                <a:cs typeface="楷体" panose="02010609060101010101" charset="-122"/>
              </a:rPr>
              <a:t>“爱护”和“庇护’</a:t>
            </a:r>
            <a:r>
              <a:rPr lang="zh-CN" altLang="zh-CN" dirty="0">
                <a:latin typeface="楷体" panose="02010609060101010101" charset="-122"/>
                <a:ea typeface="楷体" panose="02010609060101010101" charset="-122"/>
                <a:cs typeface="楷体" panose="02010609060101010101" charset="-122"/>
              </a:rPr>
              <a:t>都有保护的意思，但</a:t>
            </a:r>
            <a:r>
              <a:rPr lang="zh-CN" altLang="zh-CN" dirty="0">
                <a:solidFill>
                  <a:srgbClr val="0070C0"/>
                </a:solidFill>
                <a:latin typeface="楷体" panose="02010609060101010101" charset="-122"/>
                <a:ea typeface="楷体" panose="02010609060101010101" charset="-122"/>
                <a:cs typeface="楷体" panose="02010609060101010101" charset="-122"/>
              </a:rPr>
              <a:t>前者含褒义，后者则带有贬义</a:t>
            </a:r>
            <a:r>
              <a:rPr lang="zh-CN" altLang="zh-CN" dirty="0" smtClean="0">
                <a:solidFill>
                  <a:srgbClr val="0070C0"/>
                </a:solidFill>
                <a:latin typeface="楷体" panose="02010609060101010101" charset="-122"/>
                <a:ea typeface="楷体" panose="02010609060101010101" charset="-122"/>
                <a:cs typeface="楷体" panose="02010609060101010101" charset="-122"/>
              </a:rPr>
              <a:t>。</a:t>
            </a:r>
            <a:endParaRPr lang="zh-CN" altLang="zh-CN" dirty="0" smtClean="0">
              <a:solidFill>
                <a:srgbClr val="0070C0"/>
              </a:solidFill>
              <a:latin typeface="楷体" panose="02010609060101010101" charset="-122"/>
              <a:ea typeface="楷体" panose="02010609060101010101" charset="-122"/>
              <a:cs typeface="楷体" panose="02010609060101010101" charset="-122"/>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5536" y="1874683"/>
            <a:ext cx="1569660" cy="923330"/>
          </a:xfrm>
          <a:prstGeom prst="rect">
            <a:avLst/>
          </a:prstGeom>
          <a:noFill/>
        </p:spPr>
        <p:txBody>
          <a:bodyPr wrap="none" rtlCol="0">
            <a:spAutoFit/>
          </a:bodyPr>
          <a:lstStyle/>
          <a:p>
            <a:r>
              <a:rPr kumimoji="1" lang="zh-CN" altLang="en-US" b="1" dirty="0" smtClean="0">
                <a:solidFill>
                  <a:srgbClr val="C00000"/>
                </a:solidFill>
              </a:rPr>
              <a:t>［名词解释］</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4" name="文本框 3"/>
          <p:cNvSpPr txBox="1"/>
          <p:nvPr/>
        </p:nvSpPr>
        <p:spPr>
          <a:xfrm>
            <a:off x="2870200" y="127000"/>
            <a:ext cx="6382320" cy="4661535"/>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1</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词的非理性意义主要表现在哪几个方面</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答案：</a:t>
            </a:r>
            <a:br>
              <a:rPr lang="en-US" altLang="zh-CN" dirty="0">
                <a:latin typeface="微软雅黑" panose="020B0503020204020204" charset="-122"/>
                <a:ea typeface="微软雅黑" panose="020B0503020204020204" charset="-122"/>
                <a:cs typeface="微软雅黑" panose="020B0503020204020204" charset="-122"/>
              </a:rPr>
            </a:b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2</a:t>
            </a:r>
            <a:r>
              <a:rPr lang="zh-CN" altLang="zh-CN" dirty="0">
                <a:latin typeface="微软雅黑" panose="020B0503020204020204" charset="-122"/>
                <a:ea typeface="微软雅黑" panose="020B0503020204020204" charset="-122"/>
                <a:cs typeface="微软雅黑" panose="020B0503020204020204" charset="-122"/>
              </a:rPr>
              <a:t>）</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语体色彩</a:t>
            </a:r>
            <a:r>
              <a:rPr lang="zh-CN" altLang="zh-CN" dirty="0">
                <a:latin typeface="微软雅黑" panose="020B0503020204020204" charset="-122"/>
                <a:ea typeface="微软雅黑" panose="020B0503020204020204" charset="-122"/>
                <a:cs typeface="微软雅黑" panose="020B0503020204020204" charset="-122"/>
              </a:rPr>
              <a:t>是指人们在交际中会根据不同的交际环境使用不同的表达形式从而为词义带来不同的非理性意义</a:t>
            </a:r>
            <a:r>
              <a:rPr lang="zh-CN" altLang="zh-CN" dirty="0">
                <a:latin typeface="楷体" panose="02010609060101010101" charset="-122"/>
                <a:ea typeface="楷体" panose="02010609060101010101" charset="-122"/>
                <a:cs typeface="楷体" panose="02010609060101010101" charset="-122"/>
              </a:rPr>
              <a:t>。主要有口语色彩和书面语色彩两种基本类型，</a:t>
            </a:r>
            <a:endParaRPr lang="zh-CN" altLang="zh-CN" dirty="0">
              <a:latin typeface="楷体" panose="02010609060101010101" charset="-122"/>
              <a:ea typeface="楷体" panose="02010609060101010101" charset="-122"/>
              <a:cs typeface="楷体" panose="02010609060101010101" charset="-122"/>
            </a:endParaRPr>
          </a:p>
          <a:p>
            <a:pPr>
              <a:lnSpc>
                <a:spcPct val="150000"/>
              </a:lnSpc>
            </a:pPr>
            <a:r>
              <a:rPr lang="zh-CN" altLang="zh-CN" dirty="0">
                <a:latin typeface="楷体" panose="02010609060101010101" charset="-122"/>
                <a:ea typeface="楷体" panose="02010609060101010101" charset="-122"/>
                <a:cs typeface="楷体" panose="02010609060101010101" charset="-122"/>
              </a:rPr>
              <a:t>如</a:t>
            </a:r>
            <a:r>
              <a:rPr lang="zh-CN" altLang="zh-CN" dirty="0">
                <a:solidFill>
                  <a:srgbClr val="0070C0"/>
                </a:solidFill>
                <a:latin typeface="楷体" panose="02010609060101010101" charset="-122"/>
                <a:ea typeface="楷体" panose="02010609060101010101" charset="-122"/>
                <a:cs typeface="楷体" panose="02010609060101010101" charset="-122"/>
              </a:rPr>
              <a:t>“脑袋</a:t>
            </a:r>
            <a:r>
              <a:rPr lang="en-US" altLang="zh-CN" dirty="0">
                <a:solidFill>
                  <a:srgbClr val="0070C0"/>
                </a:solidFill>
                <a:latin typeface="楷体" panose="02010609060101010101" charset="-122"/>
                <a:ea typeface="楷体" panose="02010609060101010101" charset="-122"/>
                <a:cs typeface="楷体" panose="02010609060101010101" charset="-122"/>
              </a:rPr>
              <a:t>”</a:t>
            </a:r>
            <a:r>
              <a:rPr lang="zh-CN" altLang="zh-CN" dirty="0">
                <a:solidFill>
                  <a:srgbClr val="0070C0"/>
                </a:solidFill>
                <a:latin typeface="楷体" panose="02010609060101010101" charset="-122"/>
                <a:ea typeface="楷体" panose="02010609060101010101" charset="-122"/>
                <a:cs typeface="楷体" panose="02010609060101010101" charset="-122"/>
              </a:rPr>
              <a:t>和</a:t>
            </a:r>
            <a:r>
              <a:rPr lang="en-US" altLang="zh-CN" dirty="0">
                <a:solidFill>
                  <a:srgbClr val="0070C0"/>
                </a:solidFill>
                <a:latin typeface="楷体" panose="02010609060101010101" charset="-122"/>
                <a:ea typeface="楷体" panose="02010609060101010101" charset="-122"/>
                <a:cs typeface="楷体" panose="02010609060101010101" charset="-122"/>
              </a:rPr>
              <a:t>“</a:t>
            </a:r>
            <a:r>
              <a:rPr lang="zh-CN" altLang="zh-CN" dirty="0">
                <a:solidFill>
                  <a:srgbClr val="0070C0"/>
                </a:solidFill>
                <a:latin typeface="楷体" panose="02010609060101010101" charset="-122"/>
                <a:ea typeface="楷体" panose="02010609060101010101" charset="-122"/>
                <a:cs typeface="楷体" panose="02010609060101010101" charset="-122"/>
              </a:rPr>
              <a:t>头颅</a:t>
            </a:r>
            <a:r>
              <a:rPr lang="en-US" altLang="zh-CN" dirty="0">
                <a:solidFill>
                  <a:srgbClr val="0070C0"/>
                </a:solidFill>
                <a:latin typeface="楷体" panose="02010609060101010101" charset="-122"/>
                <a:ea typeface="楷体" panose="02010609060101010101" charset="-122"/>
                <a:cs typeface="楷体" panose="02010609060101010101" charset="-122"/>
              </a:rPr>
              <a:t>”</a:t>
            </a:r>
            <a:r>
              <a:rPr lang="zh-CN" altLang="zh-CN" dirty="0">
                <a:latin typeface="楷体" panose="02010609060101010101" charset="-122"/>
                <a:ea typeface="楷体" panose="02010609060101010101" charset="-122"/>
                <a:cs typeface="楷体" panose="02010609060101010101" charset="-122"/>
              </a:rPr>
              <a:t>都指人的头部，</a:t>
            </a:r>
            <a:r>
              <a:rPr lang="zh-CN" altLang="zh-CN" dirty="0">
                <a:solidFill>
                  <a:srgbClr val="0070C0"/>
                </a:solidFill>
                <a:latin typeface="楷体" panose="02010609060101010101" charset="-122"/>
                <a:ea typeface="楷体" panose="02010609060101010101" charset="-122"/>
                <a:cs typeface="楷体" panose="02010609060101010101" charset="-122"/>
              </a:rPr>
              <a:t>前者用于口头，后者见于书面，二者语体色彩不同。</a:t>
            </a:r>
            <a:br>
              <a:rPr lang="en-US" altLang="zh-CN" dirty="0">
                <a:solidFill>
                  <a:srgbClr val="0070C0"/>
                </a:solidFill>
                <a:latin typeface="微软雅黑" panose="020B0503020204020204" charset="-122"/>
                <a:ea typeface="微软雅黑" panose="020B0503020204020204" charset="-122"/>
                <a:cs typeface="微软雅黑" panose="020B0503020204020204" charset="-122"/>
              </a:rPr>
            </a:b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3</a:t>
            </a:r>
            <a:r>
              <a:rPr lang="zh-CN" altLang="zh-CN" dirty="0">
                <a:latin typeface="微软雅黑" panose="020B0503020204020204" charset="-122"/>
                <a:ea typeface="微软雅黑" panose="020B0503020204020204" charset="-122"/>
                <a:cs typeface="微软雅黑" panose="020B0503020204020204" charset="-122"/>
              </a:rPr>
              <a:t>）</a:t>
            </a:r>
            <a:r>
              <a:rPr lang="zh-CN" altLang="zh-CN" b="1" dirty="0">
                <a:solidFill>
                  <a:srgbClr val="C00000"/>
                </a:solidFill>
                <a:latin typeface="微软雅黑" panose="020B0503020204020204" charset="-122"/>
                <a:ea typeface="微软雅黑" panose="020B0503020204020204" charset="-122"/>
                <a:cs typeface="微软雅黑" panose="020B0503020204020204" charset="-122"/>
              </a:rPr>
              <a:t>形象色彩</a:t>
            </a:r>
            <a:r>
              <a:rPr lang="zh-CN" altLang="zh-CN" dirty="0">
                <a:latin typeface="微软雅黑" panose="020B0503020204020204" charset="-122"/>
                <a:ea typeface="微软雅黑" panose="020B0503020204020204" charset="-122"/>
                <a:cs typeface="微软雅黑" panose="020B0503020204020204" charset="-122"/>
              </a:rPr>
              <a:t>是指由词内部的组成成分所引起对事物视觉形象或听觉形象的联想，</a:t>
            </a:r>
            <a:r>
              <a:rPr lang="zh-CN" altLang="zh-CN" dirty="0">
                <a:latin typeface="楷体" panose="02010609060101010101" charset="-122"/>
                <a:ea typeface="楷体" panose="02010609060101010101" charset="-122"/>
                <a:cs typeface="楷体" panose="02010609060101010101" charset="-122"/>
              </a:rPr>
              <a:t>比如，同样是描写白色，</a:t>
            </a:r>
            <a:r>
              <a:rPr lang="zh-CN" altLang="zh-CN" dirty="0">
                <a:solidFill>
                  <a:srgbClr val="0070C0"/>
                </a:solidFill>
                <a:latin typeface="楷体" panose="02010609060101010101" charset="-122"/>
                <a:ea typeface="楷体" panose="02010609060101010101" charset="-122"/>
                <a:cs typeface="楷体" panose="02010609060101010101" charset="-122"/>
              </a:rPr>
              <a:t>“雪白”</a:t>
            </a:r>
            <a:r>
              <a:rPr lang="zh-CN" altLang="zh-CN" dirty="0">
                <a:latin typeface="楷体" panose="02010609060101010101" charset="-122"/>
                <a:ea typeface="楷体" panose="02010609060101010101" charset="-122"/>
                <a:cs typeface="楷体" panose="02010609060101010101" charset="-122"/>
              </a:rPr>
              <a:t>会使人联想到雪的颜色，</a:t>
            </a:r>
            <a:r>
              <a:rPr lang="zh-CN" altLang="zh-CN" dirty="0">
                <a:solidFill>
                  <a:srgbClr val="0070C0"/>
                </a:solidFill>
                <a:latin typeface="楷体" panose="02010609060101010101" charset="-122"/>
                <a:ea typeface="楷体" panose="02010609060101010101" charset="-122"/>
                <a:cs typeface="楷体" panose="02010609060101010101" charset="-122"/>
              </a:rPr>
              <a:t>“米白”</a:t>
            </a:r>
            <a:r>
              <a:rPr lang="zh-CN" altLang="zh-CN" dirty="0">
                <a:latin typeface="楷体" panose="02010609060101010101" charset="-122"/>
                <a:ea typeface="楷体" panose="02010609060101010101" charset="-122"/>
                <a:cs typeface="楷体" panose="02010609060101010101" charset="-122"/>
              </a:rPr>
              <a:t>会使人联想到米的颜色，这些词使人</a:t>
            </a:r>
            <a:r>
              <a:rPr lang="zh-CN" altLang="zh-CN" dirty="0">
                <a:solidFill>
                  <a:srgbClr val="0070C0"/>
                </a:solidFill>
                <a:latin typeface="楷体" panose="02010609060101010101" charset="-122"/>
                <a:ea typeface="楷体" panose="02010609060101010101" charset="-122"/>
                <a:cs typeface="楷体" panose="02010609060101010101" charset="-122"/>
              </a:rPr>
              <a:t>联想到具体事物的形象，是词的形象色彩。</a:t>
            </a:r>
            <a:endParaRPr lang="zh-CN" altLang="zh-CN" dirty="0">
              <a:solidFill>
                <a:srgbClr val="0070C0"/>
              </a:solidFill>
              <a:latin typeface="楷体" panose="02010609060101010101" charset="-122"/>
              <a:ea typeface="楷体" panose="02010609060101010101" charset="-122"/>
              <a:cs typeface="楷体" panose="02010609060101010101" charset="-122"/>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1024890"/>
            <a:ext cx="7729220" cy="3646805"/>
          </a:xfrm>
          <a:prstGeom prst="rect">
            <a:avLst/>
          </a:prstGeom>
        </p:spPr>
      </p:pic>
      <p:pic>
        <p:nvPicPr>
          <p:cNvPr id="5" name="图片 4"/>
          <p:cNvPicPr>
            <a:picLocks noChangeAspect="1"/>
          </p:cNvPicPr>
          <p:nvPr/>
        </p:nvPicPr>
        <p:blipFill>
          <a:blip r:embed="rId2"/>
          <a:stretch>
            <a:fillRect/>
          </a:stretch>
        </p:blipFill>
        <p:spPr>
          <a:xfrm>
            <a:off x="0" y="-20538"/>
            <a:ext cx="3283055" cy="576064"/>
          </a:xfrm>
          <a:prstGeom prst="rect">
            <a:avLst/>
          </a:prstGeom>
        </p:spPr>
      </p:pic>
      <p:sp>
        <p:nvSpPr>
          <p:cNvPr id="3" name="文本框 2"/>
          <p:cNvSpPr txBox="1"/>
          <p:nvPr/>
        </p:nvSpPr>
        <p:spPr>
          <a:xfrm>
            <a:off x="395536" y="1874683"/>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2" name="云形标注 1"/>
          <p:cNvSpPr/>
          <p:nvPr/>
        </p:nvSpPr>
        <p:spPr>
          <a:xfrm>
            <a:off x="6062980" y="-20320"/>
            <a:ext cx="2606675" cy="852170"/>
          </a:xfrm>
          <a:prstGeom prst="cloudCallout">
            <a:avLst>
              <a:gd name="adj1" fmla="val -53239"/>
              <a:gd name="adj2" fmla="val 5774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语义角色</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1356995"/>
            <a:ext cx="7421880" cy="2884805"/>
          </a:xfrm>
          <a:prstGeom prst="rect">
            <a:avLst/>
          </a:prstGeom>
        </p:spPr>
      </p:pic>
      <p:pic>
        <p:nvPicPr>
          <p:cNvPr id="5" name="图片 4"/>
          <p:cNvPicPr>
            <a:picLocks noChangeAspect="1"/>
          </p:cNvPicPr>
          <p:nvPr/>
        </p:nvPicPr>
        <p:blipFill>
          <a:blip r:embed="rId2"/>
          <a:stretch>
            <a:fillRect/>
          </a:stretch>
        </p:blipFill>
        <p:spPr>
          <a:xfrm>
            <a:off x="0" y="-20538"/>
            <a:ext cx="3283055" cy="576064"/>
          </a:xfrm>
          <a:prstGeom prst="rect">
            <a:avLst/>
          </a:prstGeom>
        </p:spPr>
      </p:pic>
      <p:sp>
        <p:nvSpPr>
          <p:cNvPr id="3" name="文本框 2"/>
          <p:cNvSpPr txBox="1"/>
          <p:nvPr/>
        </p:nvSpPr>
        <p:spPr>
          <a:xfrm>
            <a:off x="395536" y="1874683"/>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4" name="云形标注 3"/>
          <p:cNvSpPr/>
          <p:nvPr/>
        </p:nvSpPr>
        <p:spPr>
          <a:xfrm>
            <a:off x="6473190" y="0"/>
            <a:ext cx="2606675" cy="1054735"/>
          </a:xfrm>
          <a:prstGeom prst="cloudCallout">
            <a:avLst>
              <a:gd name="adj1" fmla="val -65152"/>
              <a:gd name="adj2" fmla="val 38741"/>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没啥重要</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75565" y="1002030"/>
            <a:ext cx="6870065" cy="3517265"/>
          </a:xfrm>
          <a:prstGeom prst="rect">
            <a:avLst/>
          </a:prstGeom>
        </p:spPr>
      </p:pic>
      <p:pic>
        <p:nvPicPr>
          <p:cNvPr id="5" name="图片 4"/>
          <p:cNvPicPr>
            <a:picLocks noChangeAspect="1"/>
          </p:cNvPicPr>
          <p:nvPr/>
        </p:nvPicPr>
        <p:blipFill>
          <a:blip r:embed="rId2"/>
          <a:stretch>
            <a:fillRect/>
          </a:stretch>
        </p:blipFill>
        <p:spPr>
          <a:xfrm>
            <a:off x="0" y="-20320"/>
            <a:ext cx="3282950" cy="502920"/>
          </a:xfrm>
          <a:prstGeom prst="rect">
            <a:avLst/>
          </a:prstGeom>
        </p:spPr>
      </p:pic>
      <p:sp>
        <p:nvSpPr>
          <p:cNvPr id="3" name="文本框 2"/>
          <p:cNvSpPr txBox="1"/>
          <p:nvPr/>
        </p:nvSpPr>
        <p:spPr>
          <a:xfrm>
            <a:off x="395536" y="1874683"/>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2" name="云形标注 1"/>
          <p:cNvSpPr/>
          <p:nvPr/>
        </p:nvSpPr>
        <p:spPr>
          <a:xfrm>
            <a:off x="6062980" y="-20320"/>
            <a:ext cx="2606675" cy="852170"/>
          </a:xfrm>
          <a:prstGeom prst="cloudCallout">
            <a:avLst>
              <a:gd name="adj1" fmla="val -53239"/>
              <a:gd name="adj2" fmla="val 57749"/>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语义角色</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1419860"/>
            <a:ext cx="8434705" cy="3182620"/>
          </a:xfrm>
          <a:prstGeom prst="rect">
            <a:avLst/>
          </a:prstGeom>
        </p:spPr>
      </p:pic>
      <p:pic>
        <p:nvPicPr>
          <p:cNvPr id="5" name="图片 4"/>
          <p:cNvPicPr>
            <a:picLocks noChangeAspect="1"/>
          </p:cNvPicPr>
          <p:nvPr/>
        </p:nvPicPr>
        <p:blipFill>
          <a:blip r:embed="rId2"/>
          <a:stretch>
            <a:fillRect/>
          </a:stretch>
        </p:blipFill>
        <p:spPr>
          <a:xfrm>
            <a:off x="0" y="-20538"/>
            <a:ext cx="3283055" cy="576064"/>
          </a:xfrm>
          <a:prstGeom prst="rect">
            <a:avLst/>
          </a:prstGeom>
        </p:spPr>
      </p:pic>
      <p:sp>
        <p:nvSpPr>
          <p:cNvPr id="3" name="文本框 2"/>
          <p:cNvSpPr txBox="1"/>
          <p:nvPr/>
        </p:nvSpPr>
        <p:spPr>
          <a:xfrm>
            <a:off x="395536" y="1874683"/>
            <a:ext cx="1338828" cy="369332"/>
          </a:xfrm>
          <a:prstGeom prst="rect">
            <a:avLst/>
          </a:prstGeom>
          <a:noFill/>
        </p:spPr>
        <p:txBody>
          <a:bodyPr wrap="none" rtlCol="0">
            <a:spAutoFit/>
          </a:bodyPr>
          <a:lstStyle/>
          <a:p>
            <a:r>
              <a:rPr kumimoji="1" lang="zh-CN" altLang="en-US" b="1" smtClean="0">
                <a:solidFill>
                  <a:srgbClr val="C00000"/>
                </a:solidFill>
              </a:rPr>
              <a:t>［选择题］</a:t>
            </a:r>
            <a:endParaRPr kumimoji="1" lang="zh-CN" altLang="en-US" b="1">
              <a:solidFill>
                <a:srgbClr val="C00000"/>
              </a:solidFill>
            </a:endParaRPr>
          </a:p>
        </p:txBody>
      </p:sp>
      <p:sp>
        <p:nvSpPr>
          <p:cNvPr id="4" name="云形标注 3"/>
          <p:cNvSpPr/>
          <p:nvPr/>
        </p:nvSpPr>
        <p:spPr>
          <a:xfrm>
            <a:off x="4605655" y="818515"/>
            <a:ext cx="2606675" cy="986155"/>
          </a:xfrm>
          <a:prstGeom prst="cloudCallout">
            <a:avLst>
              <a:gd name="adj1" fmla="val -25274"/>
              <a:gd name="adj2" fmla="val 77430"/>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2400" dirty="0" smtClean="0">
                <a:latin typeface="微软雅黑" panose="020B0503020204020204" charset="-122"/>
                <a:ea typeface="微软雅黑" panose="020B0503020204020204" charset="-122"/>
                <a:cs typeface="微软雅黑" panose="020B0503020204020204" charset="-122"/>
              </a:rPr>
              <a:t>消除</a:t>
            </a:r>
            <a:r>
              <a:rPr kumimoji="1" lang="zh-CN" altLang="en-US" sz="2400" dirty="0" smtClean="0">
                <a:latin typeface="微软雅黑" panose="020B0503020204020204" charset="-122"/>
                <a:ea typeface="微软雅黑" panose="020B0503020204020204" charset="-122"/>
                <a:cs typeface="微软雅黑" panose="020B0503020204020204" charset="-122"/>
              </a:rPr>
              <a:t>歧义</a:t>
            </a: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5536" y="1874683"/>
            <a:ext cx="1569660" cy="923330"/>
          </a:xfrm>
          <a:prstGeom prst="rect">
            <a:avLst/>
          </a:prstGeom>
          <a:noFill/>
        </p:spPr>
        <p:txBody>
          <a:bodyPr wrap="none" rtlCol="0">
            <a:spAutoFit/>
          </a:bodyPr>
          <a:lstStyle/>
          <a:p>
            <a:r>
              <a:rPr kumimoji="1" lang="zh-CN" altLang="en-US" b="1" dirty="0" smtClean="0">
                <a:solidFill>
                  <a:srgbClr val="C00000"/>
                </a:solidFill>
              </a:rPr>
              <a:t>［名词解释］</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4" name="文本框 3"/>
          <p:cNvSpPr txBox="1"/>
          <p:nvPr/>
        </p:nvSpPr>
        <p:spPr>
          <a:xfrm>
            <a:off x="2870200" y="127000"/>
            <a:ext cx="6382320" cy="4662815"/>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2</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什么是语义角色？举例说明常见的语义角色类型有哪些？</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语义</a:t>
            </a:r>
            <a:r>
              <a:rPr lang="zh-CN" altLang="zh-CN" dirty="0">
                <a:latin typeface="微软雅黑" panose="020B0503020204020204" charset="-122"/>
                <a:ea typeface="微软雅黑" panose="020B0503020204020204" charset="-122"/>
                <a:cs typeface="微软雅黑" panose="020B0503020204020204" charset="-122"/>
              </a:rPr>
              <a:t>角色是根据</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谓词和变元之间</a:t>
            </a:r>
            <a:r>
              <a:rPr lang="zh-CN" altLang="zh-CN" dirty="0">
                <a:latin typeface="微软雅黑" panose="020B0503020204020204" charset="-122"/>
                <a:ea typeface="微软雅黑" panose="020B0503020204020204" charset="-122"/>
                <a:cs typeface="微软雅黑" panose="020B0503020204020204" charset="-122"/>
              </a:rPr>
              <a:t>不同的关系所分出的变元的类型</a:t>
            </a:r>
            <a:r>
              <a:rPr lang="zh-CN" altLang="zh-CN" dirty="0" smtClean="0">
                <a:latin typeface="微软雅黑" panose="020B0503020204020204" charset="-122"/>
                <a:ea typeface="微软雅黑" panose="020B0503020204020204" charset="-122"/>
                <a:cs typeface="微软雅黑" panose="020B0503020204020204" charset="-122"/>
              </a:rPr>
              <a:t>。语义</a:t>
            </a:r>
            <a:r>
              <a:rPr lang="zh-CN" altLang="zh-CN" dirty="0">
                <a:latin typeface="微软雅黑" panose="020B0503020204020204" charset="-122"/>
                <a:ea typeface="微软雅黑" panose="020B0503020204020204" charset="-122"/>
                <a:cs typeface="微软雅黑" panose="020B0503020204020204" charset="-122"/>
              </a:rPr>
              <a:t>角色的主要类型有：</a:t>
            </a:r>
            <a:br>
              <a:rPr lang="en-US" altLang="zh-CN" dirty="0">
                <a:latin typeface="微软雅黑" panose="020B0503020204020204" charset="-122"/>
                <a:ea typeface="微软雅黑" panose="020B0503020204020204" charset="-122"/>
                <a:cs typeface="微软雅黑" panose="020B0503020204020204" charset="-122"/>
              </a:rPr>
            </a:b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1</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施事</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例如，“老王走了”中“老王”是“走”这一动作的发出者，语义角色是“施事”。</a:t>
            </a:r>
            <a:br>
              <a:rPr lang="en-US" altLang="zh-CN" dirty="0">
                <a:latin typeface="微软雅黑" panose="020B0503020204020204" charset="-122"/>
                <a:ea typeface="微软雅黑" panose="020B0503020204020204" charset="-122"/>
                <a:cs typeface="微软雅黑" panose="020B0503020204020204" charset="-122"/>
              </a:rPr>
            </a:b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2</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受事</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例如，“吃苹果”中“苹果”是“吃”这一动作的承受者，语义角色是“受事”。</a:t>
            </a:r>
            <a:br>
              <a:rPr lang="en-US" altLang="zh-CN" dirty="0">
                <a:latin typeface="楷体" panose="02010609060101010101" charset="-122"/>
                <a:ea typeface="楷体" panose="02010609060101010101" charset="-122"/>
                <a:cs typeface="楷体" panose="02010609060101010101" charset="-122"/>
              </a:rPr>
            </a:b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3</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与事</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例如，“小偷把她手机偷了”中“她”是“偷”这一动作的间接接受者，语义角色是“与事”。</a:t>
            </a:r>
            <a:br>
              <a:rPr lang="en-US" altLang="zh-CN" dirty="0">
                <a:latin typeface="楷体" panose="02010609060101010101" charset="-122"/>
                <a:ea typeface="楷体" panose="02010609060101010101" charset="-122"/>
                <a:cs typeface="楷体" panose="02010609060101010101" charset="-122"/>
              </a:rPr>
            </a:br>
            <a:endParaRPr lang="zh-CN" altLang="zh-CN" dirty="0">
              <a:latin typeface="楷体" panose="02010609060101010101" charset="-122"/>
              <a:ea typeface="楷体" panose="02010609060101010101" charset="-122"/>
              <a:cs typeface="楷体" panose="02010609060101010101" charset="-122"/>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5536" y="1874683"/>
            <a:ext cx="1569660" cy="923330"/>
          </a:xfrm>
          <a:prstGeom prst="rect">
            <a:avLst/>
          </a:prstGeom>
          <a:noFill/>
        </p:spPr>
        <p:txBody>
          <a:bodyPr wrap="none" rtlCol="0">
            <a:spAutoFit/>
          </a:bodyPr>
          <a:lstStyle/>
          <a:p>
            <a:r>
              <a:rPr kumimoji="1" lang="zh-CN" altLang="en-US" b="1" dirty="0" smtClean="0">
                <a:solidFill>
                  <a:srgbClr val="C00000"/>
                </a:solidFill>
              </a:rPr>
              <a:t>［名词解释］</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4" name="文本框 3"/>
          <p:cNvSpPr txBox="1"/>
          <p:nvPr/>
        </p:nvSpPr>
        <p:spPr>
          <a:xfrm>
            <a:off x="2870200" y="127000"/>
            <a:ext cx="6382320" cy="3416320"/>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2</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什么是语义角色？举例说明常见的语义角色类型有哪些？</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br>
              <a:rPr lang="en-US" altLang="zh-CN" dirty="0">
                <a:latin typeface="微软雅黑" panose="020B0503020204020204" charset="-122"/>
                <a:ea typeface="微软雅黑" panose="020B0503020204020204" charset="-122"/>
                <a:cs typeface="微软雅黑" panose="020B0503020204020204" charset="-122"/>
              </a:rPr>
            </a:b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4</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工具</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例如，“捆绳子”中“绳子”是“捆”是“绳子”这一动作行为所凭借的工具，语义角色是“工具”</a:t>
            </a:r>
            <a:br>
              <a:rPr lang="en-US" altLang="zh-CN" dirty="0">
                <a:latin typeface="楷体" panose="02010609060101010101" charset="-122"/>
                <a:ea typeface="楷体" panose="02010609060101010101" charset="-122"/>
                <a:cs typeface="楷体" panose="02010609060101010101" charset="-122"/>
              </a:rPr>
            </a:b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5</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结果</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例如，“盖房子”中“房子”是“盖”这一动作所产生的事物，语义角色是“结果”。</a:t>
            </a:r>
            <a:br>
              <a:rPr lang="en-US" altLang="zh-CN" dirty="0">
                <a:latin typeface="微软雅黑" panose="020B0503020204020204" charset="-122"/>
                <a:ea typeface="微软雅黑" panose="020B0503020204020204" charset="-122"/>
                <a:cs typeface="微软雅黑" panose="020B0503020204020204" charset="-122"/>
              </a:rPr>
            </a:b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6</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处所</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例如，“住宿舍”中“宿舍”是“住”这一动作所涉及的处所，语义角色是“处所”。</a:t>
            </a:r>
            <a:endParaRPr lang="zh-CN" altLang="zh-CN" dirty="0">
              <a:latin typeface="楷体" panose="02010609060101010101" charset="-122"/>
              <a:ea typeface="楷体" panose="02010609060101010101" charset="-122"/>
              <a:cs typeface="楷体" panose="02010609060101010101"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标题 1"/>
          <p:cNvSpPr txBox="1"/>
          <p:nvPr/>
        </p:nvSpPr>
        <p:spPr>
          <a:xfrm>
            <a:off x="1333278" y="329524"/>
            <a:ext cx="6976382" cy="40803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700" dirty="0">
                <a:solidFill>
                  <a:prstClr val="white"/>
                </a:solidFill>
                <a:latin typeface="华文新魏" panose="02010800040101010101" pitchFamily="2" charset="-122"/>
                <a:ea typeface="华文新魏" panose="02010800040101010101" pitchFamily="2" charset="-122"/>
              </a:rPr>
              <a:t>目录</a:t>
            </a:r>
            <a:endParaRPr lang="zh-CN" altLang="en-US" sz="2700" dirty="0">
              <a:solidFill>
                <a:prstClr val="white"/>
              </a:solidFill>
              <a:latin typeface="华文新魏" panose="02010800040101010101" pitchFamily="2" charset="-122"/>
              <a:ea typeface="华文新魏" panose="02010800040101010101" pitchFamily="2" charset="-122"/>
            </a:endParaRPr>
          </a:p>
        </p:txBody>
      </p:sp>
      <p:sp>
        <p:nvSpPr>
          <p:cNvPr id="3" name="文本框 2"/>
          <p:cNvSpPr txBox="1"/>
          <p:nvPr/>
        </p:nvSpPr>
        <p:spPr>
          <a:xfrm>
            <a:off x="754021" y="141128"/>
            <a:ext cx="1261884" cy="415498"/>
          </a:xfrm>
          <a:prstGeom prst="rect">
            <a:avLst/>
          </a:prstGeom>
          <a:noFill/>
        </p:spPr>
        <p:txBody>
          <a:bodyPr wrap="none" rtlCol="0">
            <a:spAutoFit/>
          </a:bodyPr>
          <a:lstStyle/>
          <a:p>
            <a:r>
              <a:rPr lang="zh-CN" altLang="en-US" sz="2100" b="1" dirty="0">
                <a:solidFill>
                  <a:prstClr val="black"/>
                </a:solidFill>
                <a:latin typeface="方正清刻本悦宋简体" panose="02000000000000000000" charset="-122"/>
                <a:ea typeface="方正清刻本悦宋简体" panose="02000000000000000000" charset="-122"/>
              </a:rPr>
              <a:t>课程目录</a:t>
            </a:r>
            <a:endParaRPr lang="zh-CN" altLang="en-US" sz="2100" b="1" dirty="0">
              <a:solidFill>
                <a:prstClr val="black"/>
              </a:solidFill>
              <a:latin typeface="方正清刻本悦宋简体" panose="02000000000000000000" charset="-122"/>
              <a:ea typeface="方正清刻本悦宋简体" panose="02000000000000000000" charset="-122"/>
            </a:endParaRPr>
          </a:p>
        </p:txBody>
      </p:sp>
      <p:pic>
        <p:nvPicPr>
          <p:cNvPr id="35" name="图片 34"/>
          <p:cNvPicPr>
            <a:picLocks noChangeAspect="1" noChangeArrowheads="1"/>
          </p:cNvPicPr>
          <p:nvPr/>
        </p:nvPicPr>
        <p:blipFill>
          <a:blip r:embed="rId1">
            <a:clrChange>
              <a:clrFrom>
                <a:srgbClr val="FBFBFB"/>
              </a:clrFrom>
              <a:clrTo>
                <a:srgbClr val="FBFBFB">
                  <a:alpha val="0"/>
                </a:srgbClr>
              </a:clrTo>
            </a:clrChange>
            <a:extLst>
              <a:ext uri="{28A0092B-C50C-407E-A947-70E740481C1C}">
                <a14:useLocalDpi xmlns:a14="http://schemas.microsoft.com/office/drawing/2010/main" val="0"/>
              </a:ext>
            </a:extLst>
          </a:blip>
          <a:srcRect/>
          <a:stretch>
            <a:fillRect/>
          </a:stretch>
        </p:blipFill>
        <p:spPr bwMode="auto">
          <a:xfrm>
            <a:off x="945292" y="533544"/>
            <a:ext cx="7173097" cy="4038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5536" y="1874683"/>
            <a:ext cx="1569660" cy="646331"/>
          </a:xfrm>
          <a:prstGeom prst="rect">
            <a:avLst/>
          </a:prstGeom>
          <a:noFill/>
        </p:spPr>
        <p:txBody>
          <a:bodyPr wrap="none" rtlCol="0">
            <a:spAutoFit/>
          </a:bodyPr>
          <a:lstStyle/>
          <a:p>
            <a:r>
              <a:rPr kumimoji="1" lang="zh-CN" altLang="en-US" b="1" dirty="0" smtClean="0">
                <a:solidFill>
                  <a:srgbClr val="C00000"/>
                </a:solidFill>
              </a:rPr>
              <a:t>［名词解释］</a:t>
            </a:r>
            <a:endParaRPr kumimoji="1" lang="en-US" altLang="zh-CN" b="1" dirty="0" smtClean="0">
              <a:solidFill>
                <a:srgbClr val="C00000"/>
              </a:solidFill>
            </a:endParaRPr>
          </a:p>
          <a:p>
            <a:r>
              <a:rPr kumimoji="1" lang="zh-CN" altLang="en-US" b="1" dirty="0" smtClean="0">
                <a:solidFill>
                  <a:srgbClr val="C00000"/>
                </a:solidFill>
              </a:rPr>
              <a:t>［简答题］</a:t>
            </a:r>
            <a:endParaRPr kumimoji="1" lang="en-US" altLang="zh-CN" b="1" dirty="0" smtClean="0">
              <a:solidFill>
                <a:srgbClr val="C00000"/>
              </a:solidFill>
            </a:endParaRPr>
          </a:p>
        </p:txBody>
      </p:sp>
      <p:sp>
        <p:nvSpPr>
          <p:cNvPr id="4" name="文本框 3"/>
          <p:cNvSpPr txBox="1"/>
          <p:nvPr/>
        </p:nvSpPr>
        <p:spPr>
          <a:xfrm>
            <a:off x="2870200" y="127000"/>
            <a:ext cx="6382320" cy="3416320"/>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3</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举例说明组合歧义有哪些主要类型？</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组合</a:t>
            </a:r>
            <a:r>
              <a:rPr lang="zh-CN" altLang="zh-CN" dirty="0">
                <a:latin typeface="微软雅黑" panose="020B0503020204020204" charset="-122"/>
                <a:ea typeface="微软雅黑" panose="020B0503020204020204" charset="-122"/>
                <a:cs typeface="微软雅黑" panose="020B0503020204020204" charset="-122"/>
              </a:rPr>
              <a:t>歧义是指由词语组合关系上的原因造成的歧义，又可分为两类：</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1</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语法结构歧义</a:t>
            </a:r>
            <a:r>
              <a:rPr lang="zh-CN" altLang="zh-CN" dirty="0">
                <a:latin typeface="楷体" panose="02010609060101010101" charset="-122"/>
                <a:ea typeface="楷体" panose="02010609060101010101" charset="-122"/>
                <a:cs typeface="楷体" panose="02010609060101010101" charset="-122"/>
              </a:rPr>
              <a:t>。如“出租汽车”，既可以是动宾关系，也可以是偏正关系。</a:t>
            </a:r>
            <a:endParaRPr lang="zh-CN" altLang="zh-CN" dirty="0">
              <a:latin typeface="楷体" panose="02010609060101010101" charset="-122"/>
              <a:ea typeface="楷体" panose="02010609060101010101" charset="-122"/>
              <a:cs typeface="楷体" panose="02010609060101010101"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a:t>
            </a:r>
            <a:r>
              <a:rPr lang="en-US" altLang="zh-CN" dirty="0">
                <a:latin typeface="微软雅黑" panose="020B0503020204020204" charset="-122"/>
                <a:ea typeface="微软雅黑" panose="020B0503020204020204" charset="-122"/>
                <a:cs typeface="微软雅黑" panose="020B0503020204020204" charset="-122"/>
              </a:rPr>
              <a:t>2</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语义结构歧义</a:t>
            </a:r>
            <a:r>
              <a:rPr lang="zh-CN" altLang="zh-CN" dirty="0">
                <a:latin typeface="楷体" panose="02010609060101010101" charset="-122"/>
                <a:ea typeface="楷体" panose="02010609060101010101" charset="-122"/>
                <a:cs typeface="楷体" panose="02010609060101010101" charset="-122"/>
              </a:rPr>
              <a:t>。如“鸡不吃了”，可以理解为“鸡不吃食了”，也可以理解为“不吃鸡了”。</a:t>
            </a:r>
            <a:endParaRPr lang="zh-CN" altLang="zh-CN" dirty="0">
              <a:latin typeface="楷体" panose="02010609060101010101" charset="-122"/>
              <a:ea typeface="楷体" panose="02010609060101010101" charset="-122"/>
              <a:cs typeface="楷体" panose="02010609060101010101" charset="-122"/>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5536" y="1874683"/>
            <a:ext cx="1338828" cy="646331"/>
          </a:xfrm>
          <a:prstGeom prst="rect">
            <a:avLst/>
          </a:prstGeom>
          <a:noFill/>
        </p:spPr>
        <p:txBody>
          <a:bodyPr wrap="none" rtlCol="0">
            <a:spAutoFit/>
          </a:bodyPr>
          <a:lstStyle/>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4" name="文本框 3"/>
          <p:cNvSpPr txBox="1"/>
          <p:nvPr/>
        </p:nvSpPr>
        <p:spPr>
          <a:xfrm>
            <a:off x="2870200" y="127000"/>
            <a:ext cx="6166296" cy="3000821"/>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4</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试结合实例说明消除歧义的办法有哪些。</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答案：消除歧义的办法主要有：</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第一，</a:t>
            </a:r>
            <a:r>
              <a:rPr lang="zh-CN" altLang="zh-CN" u="sng" dirty="0">
                <a:solidFill>
                  <a:srgbClr val="C00000"/>
                </a:solidFill>
                <a:latin typeface="微软雅黑" panose="020B0503020204020204" charset="-122"/>
                <a:ea typeface="微软雅黑" panose="020B0503020204020204" charset="-122"/>
                <a:cs typeface="微软雅黑" panose="020B0503020204020204" charset="-122"/>
              </a:rPr>
              <a:t>利用特定的语言环境消除歧义</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楷体" panose="02010609060101010101" charset="-122"/>
                <a:ea typeface="楷体" panose="02010609060101010101" charset="-122"/>
                <a:cs typeface="楷体" panose="02010609060101010101" charset="-122"/>
              </a:rPr>
              <a:t>比如</a:t>
            </a:r>
            <a:r>
              <a:rPr lang="zh-CN" altLang="zh-CN" dirty="0">
                <a:latin typeface="楷体" panose="02010609060101010101" charset="-122"/>
                <a:ea typeface="楷体" panose="02010609060101010101" charset="-122"/>
                <a:cs typeface="楷体" panose="02010609060101010101" charset="-122"/>
              </a:rPr>
              <a:t>“学习文件”是一个歧义结构，可以放在不同的上下文中来消除歧义：“我们今天下午学习文件”（此时“学习文件”是动宾结构），或者“请把学习文件拿过来”（此时“学习文件”是偏正结构）</a:t>
            </a:r>
            <a:r>
              <a:rPr lang="zh-CN" altLang="zh-CN" dirty="0" smtClean="0">
                <a:latin typeface="楷体" panose="02010609060101010101" charset="-122"/>
                <a:ea typeface="楷体" panose="02010609060101010101" charset="-122"/>
                <a:cs typeface="楷体" panose="02010609060101010101" charset="-122"/>
              </a:rPr>
              <a:t>。</a:t>
            </a:r>
            <a:endParaRPr lang="zh-CN" altLang="zh-CN"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5536" y="1874683"/>
            <a:ext cx="1338828" cy="646331"/>
          </a:xfrm>
          <a:prstGeom prst="rect">
            <a:avLst/>
          </a:prstGeom>
          <a:noFill/>
        </p:spPr>
        <p:txBody>
          <a:bodyPr wrap="none" rtlCol="0">
            <a:spAutoFit/>
          </a:bodyPr>
          <a:lstStyle/>
          <a:p>
            <a:r>
              <a:rPr kumimoji="1" lang="zh-CN" altLang="en-US" b="1" dirty="0" smtClean="0">
                <a:solidFill>
                  <a:srgbClr val="C00000"/>
                </a:solidFill>
              </a:rPr>
              <a:t>［简答题］</a:t>
            </a:r>
            <a:endParaRPr kumimoji="1" lang="en-US" altLang="zh-CN" b="1" dirty="0" smtClean="0">
              <a:solidFill>
                <a:srgbClr val="C00000"/>
              </a:solidFill>
            </a:endParaRPr>
          </a:p>
          <a:p>
            <a:r>
              <a:rPr kumimoji="1" lang="zh-CN" altLang="en-US" b="1" dirty="0" smtClean="0">
                <a:solidFill>
                  <a:srgbClr val="C00000"/>
                </a:solidFill>
              </a:rPr>
              <a:t>［论述题］</a:t>
            </a:r>
            <a:endParaRPr kumimoji="1" lang="en-US" altLang="zh-CN" b="1" dirty="0" smtClean="0">
              <a:solidFill>
                <a:srgbClr val="C00000"/>
              </a:solidFill>
            </a:endParaRPr>
          </a:p>
        </p:txBody>
      </p:sp>
      <p:sp>
        <p:nvSpPr>
          <p:cNvPr id="4" name="文本框 3"/>
          <p:cNvSpPr txBox="1"/>
          <p:nvPr/>
        </p:nvSpPr>
        <p:spPr>
          <a:xfrm>
            <a:off x="2699793" y="-20538"/>
            <a:ext cx="6444207" cy="4662815"/>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4</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试结合实例说明消除歧义的办法有哪些。</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答案：消除歧义的办法主要有：</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第二</a:t>
            </a:r>
            <a:r>
              <a:rPr lang="zh-CN" altLang="zh-CN" dirty="0">
                <a:latin typeface="微软雅黑" panose="020B0503020204020204" charset="-122"/>
                <a:ea typeface="微软雅黑" panose="020B0503020204020204" charset="-122"/>
                <a:cs typeface="微软雅黑" panose="020B0503020204020204" charset="-122"/>
              </a:rPr>
              <a:t>，</a:t>
            </a:r>
            <a:r>
              <a:rPr lang="zh-CN" altLang="zh-CN" u="sng" dirty="0">
                <a:solidFill>
                  <a:srgbClr val="C00000"/>
                </a:solidFill>
                <a:latin typeface="微软雅黑" panose="020B0503020204020204" charset="-122"/>
                <a:ea typeface="微软雅黑" panose="020B0503020204020204" charset="-122"/>
                <a:cs typeface="微软雅黑" panose="020B0503020204020204" charset="-122"/>
              </a:rPr>
              <a:t>采用停顿、轻重音等语音手段消除歧义</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楷体" panose="02010609060101010101" charset="-122"/>
                <a:ea typeface="楷体" panose="02010609060101010101" charset="-122"/>
                <a:cs typeface="楷体" panose="02010609060101010101" charset="-122"/>
              </a:rPr>
              <a:t>比如</a:t>
            </a:r>
            <a:r>
              <a:rPr lang="zh-CN" altLang="zh-CN" dirty="0">
                <a:latin typeface="楷体" panose="02010609060101010101" charset="-122"/>
                <a:ea typeface="楷体" panose="02010609060101010101" charset="-122"/>
                <a:cs typeface="楷体" panose="02010609060101010101" charset="-122"/>
              </a:rPr>
              <a:t>“我想起来了”是一个在书面上具有歧义的结构，一种意思是“我想起什么事情来了”，另一种意思是“我想起床了”，但口头说出来，轻重音位置不同，歧义也可以随之消除：表示前一种意思时句中的”起来”需要轻读，表示后一种意思时句中的”起来”需要重读。</a:t>
            </a:r>
            <a:endParaRPr lang="zh-CN" altLang="zh-CN" dirty="0">
              <a:latin typeface="楷体" panose="02010609060101010101" charset="-122"/>
              <a:ea typeface="楷体" panose="02010609060101010101" charset="-122"/>
              <a:cs typeface="楷体" panose="02010609060101010101"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第三，</a:t>
            </a:r>
            <a:r>
              <a:rPr lang="zh-CN" altLang="zh-CN" u="sng" dirty="0">
                <a:solidFill>
                  <a:srgbClr val="C00000"/>
                </a:solidFill>
                <a:latin typeface="微软雅黑" panose="020B0503020204020204" charset="-122"/>
                <a:ea typeface="微软雅黑" panose="020B0503020204020204" charset="-122"/>
                <a:cs typeface="微软雅黑" panose="020B0503020204020204" charset="-122"/>
              </a:rPr>
              <a:t>采用替换、添加和变换等语法手段消除歧义</a:t>
            </a:r>
            <a:r>
              <a:rPr lang="zh-CN" altLang="zh-CN" dirty="0">
                <a:latin typeface="微软雅黑" panose="020B0503020204020204" charset="-122"/>
                <a:ea typeface="微软雅黑" panose="020B0503020204020204" charset="-122"/>
                <a:cs typeface="微软雅黑" panose="020B0503020204020204" charset="-122"/>
              </a:rPr>
              <a:t>。</a:t>
            </a:r>
            <a:r>
              <a:rPr lang="zh-CN" altLang="zh-CN" dirty="0">
                <a:latin typeface="楷体" panose="02010609060101010101" charset="-122"/>
                <a:ea typeface="楷体" panose="02010609060101010101" charset="-122"/>
                <a:cs typeface="楷体" panose="02010609060101010101" charset="-122"/>
              </a:rPr>
              <a:t>比如“学生家长都来了”是一个有歧义的结构，如果在“学生”和“家长”中间分别添加”的”或“和”就可以区别两种</a:t>
            </a:r>
            <a:r>
              <a:rPr lang="zh-CN" altLang="zh-CN" dirty="0" smtClean="0">
                <a:latin typeface="楷体" panose="02010609060101010101" charset="-122"/>
                <a:ea typeface="楷体" panose="02010609060101010101" charset="-122"/>
                <a:cs typeface="楷体" panose="02010609060101010101" charset="-122"/>
              </a:rPr>
              <a:t>意义了。</a:t>
            </a:r>
            <a:endParaRPr lang="zh-CN" altLang="zh-CN" dirty="0">
              <a:latin typeface="楷体" panose="02010609060101010101" charset="-122"/>
              <a:ea typeface="楷体" panose="02010609060101010101" charset="-122"/>
              <a:cs typeface="楷体" panose="02010609060101010101" charset="-122"/>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5536" y="1874683"/>
            <a:ext cx="1800493" cy="369332"/>
          </a:xfrm>
          <a:prstGeom prst="rect">
            <a:avLst/>
          </a:prstGeom>
          <a:noFill/>
        </p:spPr>
        <p:txBody>
          <a:bodyPr wrap="none" rtlCol="0">
            <a:spAutoFit/>
          </a:bodyPr>
          <a:lstStyle/>
          <a:p>
            <a:r>
              <a:rPr kumimoji="1" lang="zh-CN" altLang="en-US" b="1" dirty="0" smtClean="0">
                <a:solidFill>
                  <a:srgbClr val="C00000"/>
                </a:solidFill>
              </a:rPr>
              <a:t>［名词解释题］</a:t>
            </a:r>
            <a:endParaRPr kumimoji="1" lang="zh-CN" altLang="en-US" b="1" dirty="0">
              <a:solidFill>
                <a:srgbClr val="C00000"/>
              </a:solidFill>
            </a:endParaRPr>
          </a:p>
        </p:txBody>
      </p:sp>
      <p:sp>
        <p:nvSpPr>
          <p:cNvPr id="4" name="文本框 3"/>
          <p:cNvSpPr txBox="1"/>
          <p:nvPr/>
        </p:nvSpPr>
        <p:spPr>
          <a:xfrm>
            <a:off x="2870200" y="127000"/>
            <a:ext cx="6166296" cy="2169825"/>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1</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义项</a:t>
            </a:r>
            <a:endParaRPr lang="zh-CN" altLang="zh-CN" b="1"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义项</a:t>
            </a:r>
            <a:r>
              <a:rPr lang="zh-CN" altLang="zh-CN" dirty="0">
                <a:latin typeface="微软雅黑" panose="020B0503020204020204" charset="-122"/>
                <a:ea typeface="微软雅黑" panose="020B0503020204020204" charset="-122"/>
                <a:cs typeface="微软雅黑" panose="020B0503020204020204" charset="-122"/>
              </a:rPr>
              <a:t>是</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词典释义的最小单位</a:t>
            </a:r>
            <a:r>
              <a:rPr lang="zh-CN" altLang="zh-CN" dirty="0">
                <a:latin typeface="微软雅黑" panose="020B0503020204020204" charset="-122"/>
                <a:ea typeface="微软雅黑" panose="020B0503020204020204" charset="-122"/>
                <a:cs typeface="微软雅黑" panose="020B0503020204020204" charset="-122"/>
              </a:rPr>
              <a:t>，一个词有几个义项，是根据词所反映的对象的多少确定的。</a:t>
            </a:r>
            <a:r>
              <a:rPr lang="zh-CN" altLang="zh-CN" dirty="0">
                <a:latin typeface="楷体" panose="02010609060101010101" charset="-122"/>
                <a:ea typeface="楷体" panose="02010609060101010101" charset="-122"/>
                <a:cs typeface="楷体" panose="02010609060101010101" charset="-122"/>
              </a:rPr>
              <a:t>例如，“凉”既可以表示“温度低”，也可以表示“灰心或失望”，因而是两个义项</a:t>
            </a:r>
            <a:r>
              <a:rPr lang="zh-CN" altLang="zh-CN" dirty="0" smtClean="0">
                <a:latin typeface="楷体" panose="02010609060101010101" charset="-122"/>
                <a:ea typeface="楷体" panose="02010609060101010101" charset="-122"/>
                <a:cs typeface="楷体" panose="02010609060101010101" charset="-122"/>
              </a:rPr>
              <a:t>。</a:t>
            </a:r>
            <a:endParaRPr kumimoji="1" lang="zh-CN" altLang="en-US" dirty="0">
              <a:latin typeface="楷体" panose="02010609060101010101" charset="-122"/>
              <a:ea typeface="楷体" panose="02010609060101010101" charset="-122"/>
              <a:cs typeface="楷体" panose="02010609060101010101" charset="-122"/>
            </a:endParaRPr>
          </a:p>
        </p:txBody>
      </p:sp>
      <p:sp>
        <p:nvSpPr>
          <p:cNvPr id="7" name="文本框 6"/>
          <p:cNvSpPr txBox="1"/>
          <p:nvPr/>
        </p:nvSpPr>
        <p:spPr>
          <a:xfrm>
            <a:off x="2895600" y="2705100"/>
            <a:ext cx="5780856" cy="2169825"/>
          </a:xfrm>
          <a:prstGeom prst="rect">
            <a:avLst/>
          </a:prstGeom>
          <a:noFill/>
        </p:spPr>
        <p:txBody>
          <a:bodyPr wrap="square" rtlCol="0">
            <a:spAutoFit/>
          </a:bodyPr>
          <a:lstStyle/>
          <a:p>
            <a:pPr>
              <a:lnSpc>
                <a:spcPct val="150000"/>
              </a:lnSpc>
            </a:pPr>
            <a:r>
              <a:rPr lang="en-US" altLang="zh-CN" b="1" dirty="0" smtClean="0">
                <a:latin typeface="微软雅黑" panose="020B0503020204020204" charset="-122"/>
                <a:ea typeface="微软雅黑" panose="020B0503020204020204" charset="-122"/>
                <a:cs typeface="微软雅黑" panose="020B0503020204020204" charset="-122"/>
              </a:rPr>
              <a:t>2</a:t>
            </a:r>
            <a:r>
              <a:rPr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smtClean="0">
                <a:latin typeface="微软雅黑" panose="020B0503020204020204" charset="-122"/>
                <a:ea typeface="微软雅黑" panose="020B0503020204020204" charset="-122"/>
                <a:cs typeface="微软雅黑" panose="020B0503020204020204" charset="-122"/>
              </a:rPr>
              <a:t>词</a:t>
            </a:r>
            <a:r>
              <a:rPr lang="zh-CN" altLang="zh-CN" b="1" dirty="0">
                <a:latin typeface="微软雅黑" panose="020B0503020204020204" charset="-122"/>
                <a:ea typeface="微软雅黑" panose="020B0503020204020204" charset="-122"/>
                <a:cs typeface="微软雅黑" panose="020B0503020204020204" charset="-122"/>
              </a:rPr>
              <a:t>的基本义</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在</a:t>
            </a:r>
            <a:r>
              <a:rPr lang="zh-CN" altLang="zh-CN" dirty="0">
                <a:latin typeface="微软雅黑" panose="020B0503020204020204" charset="-122"/>
                <a:ea typeface="微软雅黑" panose="020B0503020204020204" charset="-122"/>
                <a:cs typeface="微软雅黑" panose="020B0503020204020204" charset="-122"/>
              </a:rPr>
              <a:t>多义词的多个义项之中，有一个是“基本义”。也就是</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最常用的那个义项</a:t>
            </a:r>
            <a:r>
              <a:rPr lang="zh-CN" altLang="zh-CN" dirty="0">
                <a:latin typeface="微软雅黑" panose="020B0503020204020204" charset="-122"/>
                <a:ea typeface="微软雅黑" panose="020B0503020204020204" charset="-122"/>
                <a:cs typeface="微软雅黑" panose="020B0503020204020204" charset="-122"/>
              </a:rPr>
              <a:t>，其他义项部是非基本义。</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endParaRPr kumimoji="1" lang="zh-CN" altLang="en-US"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5536" y="1874683"/>
            <a:ext cx="1800493" cy="646331"/>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a:p>
            <a:pPr algn="ctr"/>
            <a:r>
              <a:rPr kumimoji="1" lang="zh-CN" altLang="en-US" b="1" dirty="0" smtClean="0">
                <a:solidFill>
                  <a:srgbClr val="00B050"/>
                </a:solidFill>
              </a:rPr>
              <a:t>冷门</a:t>
            </a:r>
            <a:endParaRPr kumimoji="1" lang="zh-CN" altLang="en-US" b="1" dirty="0">
              <a:solidFill>
                <a:srgbClr val="00B050"/>
              </a:solidFill>
            </a:endParaRPr>
          </a:p>
        </p:txBody>
      </p:sp>
      <p:sp>
        <p:nvSpPr>
          <p:cNvPr id="4" name="文本框 3"/>
          <p:cNvSpPr txBox="1"/>
          <p:nvPr/>
        </p:nvSpPr>
        <p:spPr>
          <a:xfrm>
            <a:off x="2870200" y="127000"/>
            <a:ext cx="6382320" cy="1754326"/>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3</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反义词</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b="1" dirty="0">
                <a:latin typeface="微软雅黑" panose="020B0503020204020204" charset="-122"/>
                <a:ea typeface="微软雅黑" panose="020B0503020204020204" charset="-122"/>
                <a:cs typeface="微软雅黑" panose="020B0503020204020204" charset="-122"/>
              </a:rPr>
              <a:t>答案</a:t>
            </a:r>
            <a:r>
              <a:rPr lang="zh-CN" altLang="zh-CN" b="1" dirty="0" smtClean="0">
                <a:latin typeface="微软雅黑" panose="020B0503020204020204" charset="-122"/>
                <a:ea typeface="微软雅黑" panose="020B0503020204020204" charset="-122"/>
                <a:cs typeface="微软雅黑" panose="020B0503020204020204" charset="-122"/>
              </a:rPr>
              <a:t>：</a:t>
            </a:r>
            <a:endParaRPr lang="en-US" altLang="zh-CN" b="1"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反义</a:t>
            </a:r>
            <a:r>
              <a:rPr lang="zh-CN" altLang="zh-CN" dirty="0">
                <a:latin typeface="微软雅黑" panose="020B0503020204020204" charset="-122"/>
                <a:ea typeface="微软雅黑" panose="020B0503020204020204" charset="-122"/>
                <a:cs typeface="微软雅黑" panose="020B0503020204020204" charset="-122"/>
              </a:rPr>
              <a:t>词指的是具有</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相反相对意义关系</a:t>
            </a:r>
            <a:r>
              <a:rPr lang="zh-CN" altLang="zh-CN" dirty="0">
                <a:latin typeface="微软雅黑" panose="020B0503020204020204" charset="-122"/>
                <a:ea typeface="微软雅黑" panose="020B0503020204020204" charset="-122"/>
                <a:cs typeface="微软雅黑" panose="020B0503020204020204" charset="-122"/>
              </a:rPr>
              <a:t>的一组词语，单独的一个词语无所谓反义词，分为“</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相对反义词”和“绝对反义词</a:t>
            </a:r>
            <a:r>
              <a:rPr lang="zh-CN" altLang="zh-CN" dirty="0">
                <a:latin typeface="微软雅黑" panose="020B0503020204020204" charset="-122"/>
                <a:ea typeface="微软雅黑" panose="020B0503020204020204" charset="-122"/>
                <a:cs typeface="微软雅黑" panose="020B0503020204020204" charset="-122"/>
              </a:rPr>
              <a:t>”。</a:t>
            </a:r>
            <a:endParaRPr lang="zh-CN" altLang="zh-CN" dirty="0">
              <a:latin typeface="微软雅黑" panose="020B0503020204020204" charset="-122"/>
              <a:ea typeface="微软雅黑" panose="020B0503020204020204" charset="-122"/>
              <a:cs typeface="微软雅黑" panose="020B0503020204020204" charset="-122"/>
            </a:endParaRPr>
          </a:p>
        </p:txBody>
      </p:sp>
      <p:sp>
        <p:nvSpPr>
          <p:cNvPr id="7" name="文本框 6"/>
          <p:cNvSpPr txBox="1"/>
          <p:nvPr/>
        </p:nvSpPr>
        <p:spPr>
          <a:xfrm>
            <a:off x="2895600" y="2705100"/>
            <a:ext cx="5780856" cy="2169825"/>
          </a:xfrm>
          <a:prstGeom prst="rect">
            <a:avLst/>
          </a:prstGeom>
          <a:noFill/>
        </p:spPr>
        <p:txBody>
          <a:bodyPr wrap="square" rtlCol="0">
            <a:spAutoFit/>
          </a:bodyPr>
          <a:lstStyle/>
          <a:p>
            <a:pPr>
              <a:lnSpc>
                <a:spcPct val="150000"/>
              </a:lnSpc>
            </a:pPr>
            <a:r>
              <a:rPr lang="en-US" altLang="zh-CN" b="1" dirty="0" smtClean="0">
                <a:latin typeface="微软雅黑" panose="020B0503020204020204" charset="-122"/>
                <a:ea typeface="微软雅黑" panose="020B0503020204020204" charset="-122"/>
                <a:cs typeface="微软雅黑" panose="020B0503020204020204" charset="-122"/>
              </a:rPr>
              <a:t>4</a:t>
            </a:r>
            <a:r>
              <a:rPr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语气意义</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反映</a:t>
            </a:r>
            <a:r>
              <a:rPr lang="zh-CN" altLang="zh-CN" dirty="0">
                <a:latin typeface="微软雅黑" panose="020B0503020204020204" charset="-122"/>
                <a:ea typeface="微软雅黑" panose="020B0503020204020204" charset="-122"/>
                <a:cs typeface="微软雅黑" panose="020B0503020204020204" charset="-122"/>
              </a:rPr>
              <a:t>说话人使用句子的目的和</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说话人情绪的意义</a:t>
            </a:r>
            <a:r>
              <a:rPr lang="zh-CN" altLang="zh-CN" dirty="0">
                <a:latin typeface="微软雅黑" panose="020B0503020204020204" charset="-122"/>
                <a:ea typeface="微软雅黑" panose="020B0503020204020204" charset="-122"/>
                <a:cs typeface="微软雅黑" panose="020B0503020204020204" charset="-122"/>
              </a:rPr>
              <a:t>就是语气意义。</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endParaRPr kumimoji="1" lang="zh-CN" altLang="en-US"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1" y="-20538"/>
            <a:ext cx="2699792" cy="473721"/>
          </a:xfrm>
          <a:prstGeom prst="rect">
            <a:avLst/>
          </a:prstGeom>
        </p:spPr>
      </p:pic>
      <p:sp>
        <p:nvSpPr>
          <p:cNvPr id="3" name="文本框 2"/>
          <p:cNvSpPr txBox="1"/>
          <p:nvPr/>
        </p:nvSpPr>
        <p:spPr>
          <a:xfrm>
            <a:off x="393800" y="1274821"/>
            <a:ext cx="1800493" cy="646331"/>
          </a:xfrm>
          <a:prstGeom prst="rect">
            <a:avLst/>
          </a:prstGeom>
          <a:noFill/>
        </p:spPr>
        <p:txBody>
          <a:bodyPr wrap="none" rtlCol="0">
            <a:spAutoFit/>
          </a:bodyPr>
          <a:lstStyle/>
          <a:p>
            <a:r>
              <a:rPr kumimoji="1" lang="zh-CN" altLang="en-US" b="1" dirty="0" smtClean="0">
                <a:solidFill>
                  <a:srgbClr val="C00000"/>
                </a:solidFill>
              </a:rPr>
              <a:t>［名词解释题］</a:t>
            </a:r>
            <a:endParaRPr kumimoji="1" lang="en-US" altLang="zh-CN" b="1" dirty="0" smtClean="0">
              <a:solidFill>
                <a:srgbClr val="C00000"/>
              </a:solidFill>
            </a:endParaRPr>
          </a:p>
          <a:p>
            <a:pPr algn="ctr"/>
            <a:r>
              <a:rPr kumimoji="1" lang="zh-CN" altLang="en-US" b="1" dirty="0" smtClean="0">
                <a:solidFill>
                  <a:srgbClr val="00B050"/>
                </a:solidFill>
              </a:rPr>
              <a:t>冷门</a:t>
            </a:r>
            <a:endParaRPr kumimoji="1" lang="zh-CN" altLang="en-US" b="1" dirty="0">
              <a:solidFill>
                <a:srgbClr val="00B050"/>
              </a:solidFill>
            </a:endParaRPr>
          </a:p>
        </p:txBody>
      </p:sp>
      <p:sp>
        <p:nvSpPr>
          <p:cNvPr id="4" name="文本框 3"/>
          <p:cNvSpPr txBox="1"/>
          <p:nvPr/>
        </p:nvSpPr>
        <p:spPr>
          <a:xfrm>
            <a:off x="2870200" y="127000"/>
            <a:ext cx="6382320" cy="1754326"/>
          </a:xfrm>
          <a:prstGeom prst="rect">
            <a:avLst/>
          </a:prstGeom>
          <a:noFill/>
        </p:spPr>
        <p:txBody>
          <a:bodyPr wrap="square" rtlCol="0">
            <a:spAutoFit/>
          </a:bodyPr>
          <a:lstStyle/>
          <a:p>
            <a:pPr>
              <a:lnSpc>
                <a:spcPct val="150000"/>
              </a:lnSpc>
            </a:pPr>
            <a:r>
              <a:rPr kumimoji="1" lang="en-US" altLang="zh-CN" b="1" dirty="0" smtClean="0">
                <a:latin typeface="微软雅黑" panose="020B0503020204020204" charset="-122"/>
                <a:ea typeface="微软雅黑" panose="020B0503020204020204" charset="-122"/>
                <a:cs typeface="微软雅黑" panose="020B0503020204020204" charset="-122"/>
              </a:rPr>
              <a:t>5</a:t>
            </a:r>
            <a:r>
              <a:rPr kumimoji="1"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词的理性意义</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词</a:t>
            </a:r>
            <a:r>
              <a:rPr lang="zh-CN" altLang="zh-CN" dirty="0">
                <a:latin typeface="微软雅黑" panose="020B0503020204020204" charset="-122"/>
                <a:ea typeface="微软雅黑" panose="020B0503020204020204" charset="-122"/>
                <a:cs typeface="微软雅黑" panose="020B0503020204020204" charset="-122"/>
              </a:rPr>
              <a:t>的理性意义是人们对</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主客观世界事物的反映</a:t>
            </a:r>
            <a:r>
              <a:rPr lang="zh-CN" altLang="zh-CN" dirty="0">
                <a:latin typeface="微软雅黑" panose="020B0503020204020204" charset="-122"/>
                <a:ea typeface="微软雅黑" panose="020B0503020204020204" charset="-122"/>
                <a:cs typeface="微软雅黑" panose="020B0503020204020204" charset="-122"/>
              </a:rPr>
              <a:t>，而且是概括性的反映</a:t>
            </a:r>
            <a:r>
              <a:rPr lang="zh-CN" altLang="zh-CN" dirty="0" smtClean="0">
                <a:latin typeface="微软雅黑" panose="020B0503020204020204" charset="-122"/>
                <a:ea typeface="微软雅黑" panose="020B0503020204020204" charset="-122"/>
                <a:cs typeface="微软雅黑" panose="020B0503020204020204" charset="-122"/>
              </a:rPr>
              <a:t>。</a:t>
            </a:r>
            <a:r>
              <a:rPr lang="zh-CN" altLang="en-US" dirty="0" smtClean="0">
                <a:latin typeface="楷体" panose="02010609060101010101" charset="-122"/>
                <a:ea typeface="楷体" panose="02010609060101010101" charset="-122"/>
                <a:cs typeface="楷体" panose="02010609060101010101" charset="-122"/>
              </a:rPr>
              <a:t>例“成立和建立”。</a:t>
            </a:r>
            <a:endParaRPr lang="zh-CN" altLang="zh-CN" dirty="0">
              <a:latin typeface="楷体" panose="02010609060101010101" charset="-122"/>
              <a:ea typeface="楷体" panose="02010609060101010101" charset="-122"/>
              <a:cs typeface="楷体" panose="02010609060101010101" charset="-122"/>
            </a:endParaRPr>
          </a:p>
        </p:txBody>
      </p:sp>
      <p:sp>
        <p:nvSpPr>
          <p:cNvPr id="7" name="文本框 6"/>
          <p:cNvSpPr txBox="1"/>
          <p:nvPr/>
        </p:nvSpPr>
        <p:spPr>
          <a:xfrm>
            <a:off x="2870201" y="2139702"/>
            <a:ext cx="6273800" cy="2169825"/>
          </a:xfrm>
          <a:prstGeom prst="rect">
            <a:avLst/>
          </a:prstGeom>
          <a:noFill/>
        </p:spPr>
        <p:txBody>
          <a:bodyPr wrap="square" rtlCol="0">
            <a:spAutoFit/>
          </a:bodyPr>
          <a:lstStyle/>
          <a:p>
            <a:pPr>
              <a:lnSpc>
                <a:spcPct val="150000"/>
              </a:lnSpc>
            </a:pPr>
            <a:r>
              <a:rPr lang="en-US" altLang="zh-CN" b="1" dirty="0" smtClean="0">
                <a:latin typeface="微软雅黑" panose="020B0503020204020204" charset="-122"/>
                <a:ea typeface="微软雅黑" panose="020B0503020204020204" charset="-122"/>
                <a:cs typeface="微软雅黑" panose="020B0503020204020204" charset="-122"/>
              </a:rPr>
              <a:t>6</a:t>
            </a:r>
            <a:r>
              <a:rPr lang="zh-CN" altLang="en-US" b="1" dirty="0" smtClean="0">
                <a:latin typeface="微软雅黑" panose="020B0503020204020204" charset="-122"/>
                <a:ea typeface="微软雅黑" panose="020B0503020204020204" charset="-122"/>
                <a:cs typeface="微软雅黑" panose="020B0503020204020204" charset="-122"/>
              </a:rPr>
              <a:t>、</a:t>
            </a:r>
            <a:r>
              <a:rPr lang="zh-CN" altLang="zh-CN" b="1" dirty="0">
                <a:latin typeface="微软雅黑" panose="020B0503020204020204" charset="-122"/>
                <a:ea typeface="微软雅黑" panose="020B0503020204020204" charset="-122"/>
                <a:cs typeface="微软雅黑" panose="020B0503020204020204" charset="-122"/>
              </a:rPr>
              <a:t>歧义</a:t>
            </a:r>
            <a:endParaRPr lang="zh-CN" altLang="zh-CN"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a:latin typeface="微软雅黑" panose="020B0503020204020204" charset="-122"/>
                <a:ea typeface="微软雅黑" panose="020B0503020204020204" charset="-122"/>
                <a:cs typeface="微软雅黑" panose="020B0503020204020204" charset="-122"/>
              </a:rPr>
              <a:t>答案</a:t>
            </a:r>
            <a:r>
              <a:rPr lang="zh-CN" altLang="zh-CN"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dirty="0" smtClean="0">
                <a:latin typeface="微软雅黑" panose="020B0503020204020204" charset="-122"/>
                <a:ea typeface="微软雅黑" panose="020B0503020204020204" charset="-122"/>
                <a:cs typeface="微软雅黑" panose="020B0503020204020204" charset="-122"/>
              </a:rPr>
              <a:t>句子</a:t>
            </a:r>
            <a:r>
              <a:rPr lang="zh-CN" altLang="zh-CN" dirty="0">
                <a:latin typeface="微软雅黑" panose="020B0503020204020204" charset="-122"/>
                <a:ea typeface="微软雅黑" panose="020B0503020204020204" charset="-122"/>
                <a:cs typeface="微软雅黑" panose="020B0503020204020204" charset="-122"/>
              </a:rPr>
              <a:t>的意义可以分为三种，如果在一个句子中</a:t>
            </a:r>
            <a:r>
              <a:rPr lang="zh-CN" altLang="zh-CN" dirty="0">
                <a:solidFill>
                  <a:srgbClr val="C00000"/>
                </a:solidFill>
                <a:latin typeface="微软雅黑" panose="020B0503020204020204" charset="-122"/>
                <a:ea typeface="微软雅黑" panose="020B0503020204020204" charset="-122"/>
                <a:cs typeface="微软雅黑" panose="020B0503020204020204" charset="-122"/>
              </a:rPr>
              <a:t>存在两个甚至两个以上同一类型的意义</a:t>
            </a:r>
            <a:r>
              <a:rPr lang="zh-CN" altLang="zh-CN" dirty="0">
                <a:latin typeface="微软雅黑" panose="020B0503020204020204" charset="-122"/>
                <a:ea typeface="微软雅黑" panose="020B0503020204020204" charset="-122"/>
                <a:cs typeface="微软雅黑" panose="020B0503020204020204" charset="-122"/>
              </a:rPr>
              <a:t>，这些意义就会发生冲突，也就会使句子产生多种理解。</a:t>
            </a:r>
            <a:r>
              <a:rPr lang="zh-CN" altLang="zh-CN" dirty="0">
                <a:latin typeface="楷体" panose="02010609060101010101" charset="-122"/>
                <a:ea typeface="楷体" panose="02010609060101010101" charset="-122"/>
                <a:cs typeface="楷体" panose="02010609060101010101" charset="-122"/>
              </a:rPr>
              <a:t>比如</a:t>
            </a:r>
            <a:r>
              <a:rPr lang="zh-CN" altLang="zh-CN" dirty="0" smtClean="0">
                <a:latin typeface="楷体" panose="02010609060101010101" charset="-122"/>
                <a:ea typeface="楷体" panose="02010609060101010101" charset="-122"/>
                <a:cs typeface="楷体" panose="02010609060101010101" charset="-122"/>
              </a:rPr>
              <a:t>“</a:t>
            </a:r>
            <a:r>
              <a:rPr lang="zh-CN" altLang="en-US" dirty="0" smtClean="0">
                <a:latin typeface="楷体" panose="02010609060101010101" charset="-122"/>
                <a:ea typeface="楷体" panose="02010609060101010101" charset="-122"/>
                <a:cs typeface="楷体" panose="02010609060101010101" charset="-122"/>
              </a:rPr>
              <a:t>鸡不吃了</a:t>
            </a:r>
            <a:r>
              <a:rPr lang="zh-CN" altLang="zh-CN" dirty="0" smtClean="0">
                <a:latin typeface="楷体" panose="02010609060101010101" charset="-122"/>
                <a:ea typeface="楷体" panose="02010609060101010101" charset="-122"/>
                <a:cs typeface="楷体" panose="02010609060101010101" charset="-122"/>
              </a:rPr>
              <a:t>”</a:t>
            </a:r>
            <a:r>
              <a:rPr lang="zh-CN" altLang="zh-CN" dirty="0">
                <a:latin typeface="楷体" panose="02010609060101010101" charset="-122"/>
                <a:ea typeface="楷体" panose="02010609060101010101" charset="-122"/>
                <a:cs typeface="楷体" panose="02010609060101010101" charset="-122"/>
              </a:rPr>
              <a:t>。</a:t>
            </a:r>
            <a:endParaRPr lang="zh-CN" altLang="zh-CN" dirty="0">
              <a:latin typeface="楷体" panose="02010609060101010101" charset="-122"/>
              <a:ea typeface="楷体" panose="02010609060101010101" charset="-122"/>
              <a:cs typeface="楷体" panose="02010609060101010101" charset="-122"/>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1321428" y="0"/>
            <a:ext cx="7822572" cy="5143500"/>
          </a:xfrm>
          <a:prstGeom prst="rect">
            <a:avLst/>
          </a:prstGeom>
        </p:spPr>
      </p:pic>
      <p:pic>
        <p:nvPicPr>
          <p:cNvPr id="5" name="图片 4"/>
          <p:cNvPicPr>
            <a:picLocks noChangeAspect="1"/>
          </p:cNvPicPr>
          <p:nvPr/>
        </p:nvPicPr>
        <p:blipFill>
          <a:blip r:embed="rId2"/>
          <a:stretch>
            <a:fillRect/>
          </a:stretch>
        </p:blipFill>
        <p:spPr>
          <a:xfrm>
            <a:off x="0" y="-20538"/>
            <a:ext cx="3283055" cy="576064"/>
          </a:xfrm>
          <a:prstGeom prst="rect">
            <a:avLst/>
          </a:prstGeom>
        </p:spPr>
      </p:pic>
      <p:sp>
        <p:nvSpPr>
          <p:cNvPr id="6" name="文本框 5"/>
          <p:cNvSpPr txBox="1"/>
          <p:nvPr/>
        </p:nvSpPr>
        <p:spPr>
          <a:xfrm>
            <a:off x="279615" y="633521"/>
            <a:ext cx="2723823" cy="1477328"/>
          </a:xfrm>
          <a:prstGeom prst="rect">
            <a:avLst/>
          </a:prstGeom>
          <a:noFill/>
        </p:spPr>
        <p:txBody>
          <a:bodyPr wrap="none" rtlCol="0">
            <a:spAutoFit/>
          </a:bodyPr>
          <a:lstStyle/>
          <a:p>
            <a:r>
              <a:rPr kumimoji="1" lang="zh-CN" altLang="en-US" b="1" dirty="0" smtClean="0">
                <a:solidFill>
                  <a:srgbClr val="C00000"/>
                </a:solidFill>
              </a:rPr>
              <a:t>［选择题］</a:t>
            </a:r>
            <a:endParaRPr kumimoji="1" lang="en-US" altLang="zh-CN" b="1" dirty="0" smtClean="0">
              <a:solidFill>
                <a:srgbClr val="C00000"/>
              </a:solidFill>
            </a:endParaRPr>
          </a:p>
          <a:p>
            <a:r>
              <a:rPr kumimoji="1" lang="zh-CN" altLang="en-US" b="1" dirty="0" smtClean="0">
                <a:solidFill>
                  <a:srgbClr val="C00000"/>
                </a:solidFill>
              </a:rPr>
              <a:t>［名词解释］</a:t>
            </a:r>
            <a:endParaRPr kumimoji="1" lang="en-US" altLang="zh-CN" b="1" dirty="0" smtClean="0">
              <a:solidFill>
                <a:srgbClr val="C00000"/>
              </a:solidFill>
            </a:endParaRPr>
          </a:p>
          <a:p>
            <a:r>
              <a:rPr kumimoji="1" lang="zh-CN" altLang="en-US" b="1" dirty="0" smtClean="0">
                <a:solidFill>
                  <a:srgbClr val="C00000"/>
                </a:solidFill>
              </a:rPr>
              <a:t>［简答</a:t>
            </a:r>
            <a:r>
              <a:rPr kumimoji="1" lang="zh-CN" altLang="en-US" b="1" dirty="0" smtClean="0">
                <a:solidFill>
                  <a:srgbClr val="C00000"/>
                </a:solidFill>
              </a:rPr>
              <a:t>］</a:t>
            </a:r>
            <a:endParaRPr kumimoji="1" lang="en-US" altLang="zh-CN" b="1" dirty="0" smtClean="0">
              <a:solidFill>
                <a:srgbClr val="C00000"/>
              </a:solidFill>
            </a:endParaRPr>
          </a:p>
          <a:p>
            <a:r>
              <a:rPr kumimoji="1" lang="zh-CN" altLang="en-US" b="1" dirty="0" smtClean="0">
                <a:solidFill>
                  <a:srgbClr val="C00000"/>
                </a:solidFill>
              </a:rPr>
              <a:t>［论述］</a:t>
            </a:r>
            <a:endParaRPr kumimoji="1" lang="en-US" altLang="zh-CN" b="1" dirty="0" smtClean="0">
              <a:solidFill>
                <a:srgbClr val="C00000"/>
              </a:solidFill>
            </a:endParaRPr>
          </a:p>
          <a:p>
            <a:r>
              <a:rPr kumimoji="1" lang="zh-CN" altLang="en-US" b="1" dirty="0" smtClean="0">
                <a:solidFill>
                  <a:srgbClr val="C00000"/>
                </a:solidFill>
              </a:rPr>
              <a:t>以上为历年真题考点汇总</a:t>
            </a:r>
            <a:endParaRPr kumimoji="1" lang="zh-CN" altLang="en-US" b="1" dirty="0">
              <a:solidFill>
                <a:srgbClr val="C00000"/>
              </a:solidFill>
            </a:endParaRPr>
          </a:p>
        </p:txBody>
      </p:sp>
      <p:sp>
        <p:nvSpPr>
          <p:cNvPr id="7" name="文本框 6"/>
          <p:cNvSpPr txBox="1"/>
          <p:nvPr/>
        </p:nvSpPr>
        <p:spPr>
          <a:xfrm>
            <a:off x="308241" y="2859782"/>
            <a:ext cx="2492990" cy="646331"/>
          </a:xfrm>
          <a:prstGeom prst="rect">
            <a:avLst/>
          </a:prstGeom>
          <a:noFill/>
        </p:spPr>
        <p:txBody>
          <a:bodyPr wrap="none" rtlCol="0">
            <a:spAutoFit/>
          </a:bodyPr>
          <a:lstStyle/>
          <a:p>
            <a:r>
              <a:rPr kumimoji="1" lang="zh-CN" altLang="en-US" b="1" dirty="0" smtClean="0">
                <a:solidFill>
                  <a:srgbClr val="C00000"/>
                </a:solidFill>
              </a:rPr>
              <a:t>你喜欢这样的讲解吗？</a:t>
            </a:r>
            <a:endParaRPr kumimoji="1" lang="en-US" altLang="zh-CN" b="1" dirty="0" smtClean="0">
              <a:solidFill>
                <a:srgbClr val="C00000"/>
              </a:solidFill>
            </a:endParaRPr>
          </a:p>
          <a:p>
            <a:r>
              <a:rPr kumimoji="1" lang="zh-CN" altLang="en-US" b="1" dirty="0" smtClean="0">
                <a:solidFill>
                  <a:srgbClr val="C00000"/>
                </a:solidFill>
              </a:rPr>
              <a:t>记得支持洋洋哦～</a:t>
            </a:r>
            <a:endParaRPr kumimoji="1" lang="zh-CN" altLang="en-US" b="1" dirty="0">
              <a:solidFill>
                <a:srgbClr val="C00000"/>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object 3"/>
          <p:cNvSpPr txBox="1">
            <a:spLocks noChangeArrowheads="1"/>
          </p:cNvSpPr>
          <p:nvPr/>
        </p:nvSpPr>
        <p:spPr bwMode="auto">
          <a:xfrm>
            <a:off x="900113" y="747713"/>
            <a:ext cx="6767512" cy="2466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100">
                <a:solidFill>
                  <a:srgbClr val="000000"/>
                </a:solidFill>
                <a:latin typeface="微软雅黑" panose="020B0503020204020204" charset="-122"/>
                <a:ea typeface="微软雅黑" panose="020B0503020204020204" charset="-122"/>
              </a:rPr>
              <a:t>“大款”一词只有一个大致的概念，这体现了语义的（ ） </a:t>
            </a:r>
            <a:endParaRPr lang="zh-CN" altLang="en-US" sz="21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a:solidFill>
                  <a:srgbClr val="000000"/>
                </a:solidFill>
                <a:latin typeface="微软雅黑" panose="020B0503020204020204" charset="-122"/>
                <a:ea typeface="微软雅黑" panose="020B0503020204020204" charset="-122"/>
              </a:rPr>
              <a:t>A </a:t>
            </a:r>
            <a:r>
              <a:rPr lang="zh-CN" altLang="en-US" sz="2100">
                <a:solidFill>
                  <a:srgbClr val="000000"/>
                </a:solidFill>
                <a:latin typeface="微软雅黑" panose="020B0503020204020204" charset="-122"/>
                <a:ea typeface="微软雅黑" panose="020B0503020204020204" charset="-122"/>
              </a:rPr>
              <a:t>概括性</a:t>
            </a:r>
            <a:endParaRPr lang="zh-CN" altLang="en-US" sz="21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a:solidFill>
                  <a:srgbClr val="000000"/>
                </a:solidFill>
                <a:latin typeface="微软雅黑" panose="020B0503020204020204" charset="-122"/>
                <a:ea typeface="微软雅黑" panose="020B0503020204020204" charset="-122"/>
              </a:rPr>
              <a:t>B </a:t>
            </a:r>
            <a:r>
              <a:rPr lang="zh-CN" altLang="en-US" sz="2100">
                <a:solidFill>
                  <a:srgbClr val="000000"/>
                </a:solidFill>
                <a:latin typeface="微软雅黑" panose="020B0503020204020204" charset="-122"/>
                <a:ea typeface="微软雅黑" panose="020B0503020204020204" charset="-122"/>
              </a:rPr>
              <a:t>简洁性 </a:t>
            </a:r>
            <a:endParaRPr lang="zh-CN" altLang="en-US" sz="21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a:solidFill>
                  <a:srgbClr val="000000"/>
                </a:solidFill>
                <a:latin typeface="微软雅黑" panose="020B0503020204020204" charset="-122"/>
                <a:ea typeface="微软雅黑" panose="020B0503020204020204" charset="-122"/>
              </a:rPr>
              <a:t>C </a:t>
            </a:r>
            <a:r>
              <a:rPr lang="zh-CN" altLang="en-US" sz="2100">
                <a:solidFill>
                  <a:srgbClr val="000000"/>
                </a:solidFill>
                <a:latin typeface="微软雅黑" panose="020B0503020204020204" charset="-122"/>
                <a:ea typeface="微软雅黑" panose="020B0503020204020204" charset="-122"/>
              </a:rPr>
              <a:t>模糊性 </a:t>
            </a:r>
            <a:endParaRPr lang="zh-CN" altLang="en-US" sz="21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a:solidFill>
                  <a:srgbClr val="000000"/>
                </a:solidFill>
                <a:latin typeface="微软雅黑" panose="020B0503020204020204" charset="-122"/>
                <a:ea typeface="微软雅黑" panose="020B0503020204020204" charset="-122"/>
              </a:rPr>
              <a:t>D </a:t>
            </a:r>
            <a:r>
              <a:rPr lang="zh-CN" altLang="en-US" sz="2100">
                <a:solidFill>
                  <a:srgbClr val="000000"/>
                </a:solidFill>
                <a:latin typeface="微软雅黑" panose="020B0503020204020204" charset="-122"/>
                <a:ea typeface="微软雅黑" panose="020B0503020204020204" charset="-122"/>
              </a:rPr>
              <a:t>民族性 </a:t>
            </a:r>
            <a:endParaRPr lang="en-US" altLang="zh-CN" sz="2100">
              <a:solidFill>
                <a:srgbClr val="000000"/>
              </a:solidFill>
              <a:latin typeface="微软雅黑" panose="020B0503020204020204" charset="-122"/>
              <a:ea typeface="微软雅黑" panose="020B0503020204020204" charset="-122"/>
            </a:endParaRPr>
          </a:p>
        </p:txBody>
      </p:sp>
      <p:sp>
        <p:nvSpPr>
          <p:cNvPr id="114690" name="文本框 64"/>
          <p:cNvSpPr txBox="1">
            <a:spLocks noChangeArrowheads="1"/>
          </p:cNvSpPr>
          <p:nvPr/>
        </p:nvSpPr>
        <p:spPr bwMode="auto">
          <a:xfrm>
            <a:off x="1200150" y="322263"/>
            <a:ext cx="5667375"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pPr>
            <a:r>
              <a:rPr lang="zh-CN" altLang="en-US" sz="2400">
                <a:solidFill>
                  <a:srgbClr val="FFFFFF"/>
                </a:solidFill>
                <a:latin typeface="华文新魏" panose="02010800040101010101" pitchFamily="2" charset="-122"/>
                <a:ea typeface="华文新魏" panose="02010800040101010101" pitchFamily="2" charset="-122"/>
              </a:rPr>
              <a:t>随堂练 </a:t>
            </a:r>
            <a:endParaRPr lang="zh-CN" altLang="en-US" sz="2400">
              <a:solidFill>
                <a:srgbClr val="FFFFFF"/>
              </a:solidFill>
              <a:latin typeface="华文新魏" panose="02010800040101010101" pitchFamily="2" charset="-122"/>
              <a:ea typeface="华文新魏" panose="02010800040101010101" pitchFamily="2" charset="-122"/>
            </a:endParaRPr>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object 3"/>
          <p:cNvSpPr txBox="1">
            <a:spLocks noChangeArrowheads="1"/>
          </p:cNvSpPr>
          <p:nvPr/>
        </p:nvSpPr>
        <p:spPr bwMode="auto">
          <a:xfrm>
            <a:off x="827088" y="747713"/>
            <a:ext cx="6767512" cy="2466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100">
                <a:solidFill>
                  <a:srgbClr val="000000"/>
                </a:solidFill>
                <a:latin typeface="微软雅黑" panose="020B0503020204020204" charset="-122"/>
                <a:ea typeface="微软雅黑" panose="020B0503020204020204" charset="-122"/>
              </a:rPr>
              <a:t>“大款”一词只有一个大致的概念，这体现了语义的（ ） </a:t>
            </a:r>
            <a:endParaRPr lang="zh-CN" altLang="en-US" sz="21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a:solidFill>
                  <a:srgbClr val="000000"/>
                </a:solidFill>
                <a:latin typeface="微软雅黑" panose="020B0503020204020204" charset="-122"/>
                <a:ea typeface="微软雅黑" panose="020B0503020204020204" charset="-122"/>
              </a:rPr>
              <a:t>A </a:t>
            </a:r>
            <a:r>
              <a:rPr lang="zh-CN" altLang="en-US" sz="2100">
                <a:solidFill>
                  <a:srgbClr val="000000"/>
                </a:solidFill>
                <a:latin typeface="微软雅黑" panose="020B0503020204020204" charset="-122"/>
                <a:ea typeface="微软雅黑" panose="020B0503020204020204" charset="-122"/>
              </a:rPr>
              <a:t>概括性</a:t>
            </a:r>
            <a:endParaRPr lang="zh-CN" altLang="en-US" sz="21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a:solidFill>
                  <a:srgbClr val="000000"/>
                </a:solidFill>
                <a:latin typeface="微软雅黑" panose="020B0503020204020204" charset="-122"/>
                <a:ea typeface="微软雅黑" panose="020B0503020204020204" charset="-122"/>
              </a:rPr>
              <a:t>B </a:t>
            </a:r>
            <a:r>
              <a:rPr lang="zh-CN" altLang="en-US" sz="2100">
                <a:solidFill>
                  <a:srgbClr val="000000"/>
                </a:solidFill>
                <a:latin typeface="微软雅黑" panose="020B0503020204020204" charset="-122"/>
                <a:ea typeface="微软雅黑" panose="020B0503020204020204" charset="-122"/>
              </a:rPr>
              <a:t>简洁性 </a:t>
            </a:r>
            <a:endParaRPr lang="zh-CN" altLang="en-US" sz="21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a:solidFill>
                  <a:srgbClr val="FF0000"/>
                </a:solidFill>
                <a:latin typeface="微软雅黑" panose="020B0503020204020204" charset="-122"/>
                <a:ea typeface="微软雅黑" panose="020B0503020204020204" charset="-122"/>
              </a:rPr>
              <a:t>C </a:t>
            </a:r>
            <a:r>
              <a:rPr lang="zh-CN" altLang="en-US" sz="2100">
                <a:solidFill>
                  <a:srgbClr val="FF0000"/>
                </a:solidFill>
                <a:latin typeface="微软雅黑" panose="020B0503020204020204" charset="-122"/>
                <a:ea typeface="微软雅黑" panose="020B0503020204020204" charset="-122"/>
              </a:rPr>
              <a:t>模糊性 </a:t>
            </a:r>
            <a:endParaRPr lang="zh-CN" altLang="en-US" sz="2100">
              <a:solidFill>
                <a:srgbClr val="FF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100">
                <a:solidFill>
                  <a:srgbClr val="000000"/>
                </a:solidFill>
                <a:latin typeface="微软雅黑" panose="020B0503020204020204" charset="-122"/>
                <a:ea typeface="微软雅黑" panose="020B0503020204020204" charset="-122"/>
              </a:rPr>
              <a:t>D </a:t>
            </a:r>
            <a:r>
              <a:rPr lang="zh-CN" altLang="en-US" sz="2100">
                <a:solidFill>
                  <a:srgbClr val="000000"/>
                </a:solidFill>
                <a:latin typeface="微软雅黑" panose="020B0503020204020204" charset="-122"/>
                <a:ea typeface="微软雅黑" panose="020B0503020204020204" charset="-122"/>
              </a:rPr>
              <a:t>民族性 </a:t>
            </a:r>
            <a:endParaRPr lang="en-US" altLang="zh-CN" sz="2100">
              <a:solidFill>
                <a:srgbClr val="000000"/>
              </a:solidFill>
              <a:latin typeface="微软雅黑" panose="020B0503020204020204" charset="-122"/>
              <a:ea typeface="微软雅黑" panose="020B0503020204020204" charset="-122"/>
            </a:endParaRPr>
          </a:p>
        </p:txBody>
      </p:sp>
      <p:sp>
        <p:nvSpPr>
          <p:cNvPr id="115714" name="文本框 64"/>
          <p:cNvSpPr txBox="1">
            <a:spLocks noChangeArrowheads="1"/>
          </p:cNvSpPr>
          <p:nvPr/>
        </p:nvSpPr>
        <p:spPr bwMode="auto">
          <a:xfrm>
            <a:off x="1200150" y="322263"/>
            <a:ext cx="5667375"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pPr>
            <a:r>
              <a:rPr lang="zh-CN" altLang="en-US" sz="2400">
                <a:solidFill>
                  <a:srgbClr val="FFFFFF"/>
                </a:solidFill>
                <a:latin typeface="华文新魏" panose="02010800040101010101" pitchFamily="2" charset="-122"/>
                <a:ea typeface="华文新魏" panose="02010800040101010101" pitchFamily="2" charset="-122"/>
              </a:rPr>
              <a:t>随堂练 </a:t>
            </a:r>
            <a:endParaRPr lang="zh-CN" altLang="en-US" sz="2400">
              <a:solidFill>
                <a:srgbClr val="FFFFFF"/>
              </a:solidFill>
              <a:latin typeface="华文新魏" panose="02010800040101010101" pitchFamily="2" charset="-122"/>
              <a:ea typeface="华文新魏" panose="02010800040101010101" pitchFamily="2" charset="-122"/>
            </a:endParaRPr>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3" name="object 3"/>
          <p:cNvSpPr txBox="1">
            <a:spLocks noChangeArrowheads="1"/>
          </p:cNvSpPr>
          <p:nvPr/>
        </p:nvSpPr>
        <p:spPr bwMode="auto">
          <a:xfrm>
            <a:off x="827088" y="555625"/>
            <a:ext cx="7561262" cy="276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a:solidFill>
                  <a:srgbClr val="000000"/>
                </a:solidFill>
                <a:latin typeface="微软雅黑" panose="020B0503020204020204" charset="-122"/>
                <a:ea typeface="微软雅黑" panose="020B0503020204020204" charset="-122"/>
              </a:rPr>
              <a:t>“团结”和“勾结”在词义上最主要的差别在于（ ）</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A </a:t>
            </a:r>
            <a:r>
              <a:rPr lang="zh-CN" altLang="en-US" sz="2400">
                <a:solidFill>
                  <a:srgbClr val="000000"/>
                </a:solidFill>
                <a:latin typeface="微软雅黑" panose="020B0503020204020204" charset="-122"/>
                <a:ea typeface="微软雅黑" panose="020B0503020204020204" charset="-122"/>
              </a:rPr>
              <a:t>理性意义不同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B </a:t>
            </a:r>
            <a:r>
              <a:rPr lang="zh-CN" altLang="en-US" sz="2400">
                <a:solidFill>
                  <a:srgbClr val="000000"/>
                </a:solidFill>
                <a:latin typeface="微软雅黑" panose="020B0503020204020204" charset="-122"/>
                <a:ea typeface="微软雅黑" panose="020B0503020204020204" charset="-122"/>
              </a:rPr>
              <a:t>感情色彩不同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形象色彩不同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D </a:t>
            </a:r>
            <a:r>
              <a:rPr lang="zh-CN" altLang="en-US" sz="2400">
                <a:solidFill>
                  <a:srgbClr val="000000"/>
                </a:solidFill>
                <a:latin typeface="微软雅黑" panose="020B0503020204020204" charset="-122"/>
                <a:ea typeface="微软雅黑" panose="020B0503020204020204" charset="-122"/>
              </a:rPr>
              <a:t>语体色彩不同</a:t>
            </a:r>
            <a:endParaRPr lang="en-US" altLang="zh-CN" sz="2400">
              <a:solidFill>
                <a:srgbClr val="00000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32266"/>
            <a:ext cx="9144000" cy="5111233"/>
          </a:xfrm>
          <a:prstGeom prst="rect">
            <a:avLst/>
          </a:prstGeom>
        </p:spPr>
      </p:pic>
      <p:pic>
        <p:nvPicPr>
          <p:cNvPr id="3" name="图片 2"/>
          <p:cNvPicPr>
            <a:picLocks noChangeAspect="1"/>
          </p:cNvPicPr>
          <p:nvPr/>
        </p:nvPicPr>
        <p:blipFill>
          <a:blip r:embed="rId2"/>
          <a:stretch>
            <a:fillRect/>
          </a:stretch>
        </p:blipFill>
        <p:spPr>
          <a:xfrm>
            <a:off x="0" y="0"/>
            <a:ext cx="3933641" cy="771550"/>
          </a:xfrm>
          <a:prstGeom prst="rect">
            <a:avLst/>
          </a:prstGeom>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object 3"/>
          <p:cNvSpPr txBox="1">
            <a:spLocks noChangeArrowheads="1"/>
          </p:cNvSpPr>
          <p:nvPr/>
        </p:nvSpPr>
        <p:spPr bwMode="auto">
          <a:xfrm>
            <a:off x="827088" y="555625"/>
            <a:ext cx="8137525" cy="338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a:solidFill>
                  <a:srgbClr val="000000"/>
                </a:solidFill>
                <a:latin typeface="微软雅黑" panose="020B0503020204020204" charset="-122"/>
                <a:ea typeface="微软雅黑" panose="020B0503020204020204" charset="-122"/>
              </a:rPr>
              <a:t>“团结”</a:t>
            </a:r>
            <a:r>
              <a:rPr lang="zh-CN" altLang="en-US" sz="2400">
                <a:solidFill>
                  <a:srgbClr val="FF0000"/>
                </a:solidFill>
                <a:latin typeface="微软雅黑" panose="020B0503020204020204" charset="-122"/>
                <a:ea typeface="微软雅黑" panose="020B0503020204020204" charset="-122"/>
              </a:rPr>
              <a:t>（褒义）</a:t>
            </a:r>
            <a:r>
              <a:rPr lang="zh-CN" altLang="en-US" sz="2400">
                <a:solidFill>
                  <a:srgbClr val="000000"/>
                </a:solidFill>
                <a:latin typeface="微软雅黑" panose="020B0503020204020204" charset="-122"/>
                <a:ea typeface="微软雅黑" panose="020B0503020204020204" charset="-122"/>
              </a:rPr>
              <a:t>和“勾结”</a:t>
            </a:r>
            <a:r>
              <a:rPr lang="zh-CN" altLang="en-US" sz="2400">
                <a:solidFill>
                  <a:srgbClr val="FF0000"/>
                </a:solidFill>
                <a:latin typeface="微软雅黑" panose="020B0503020204020204" charset="-122"/>
                <a:ea typeface="微软雅黑" panose="020B0503020204020204" charset="-122"/>
              </a:rPr>
              <a:t>（贬义）</a:t>
            </a:r>
            <a:r>
              <a:rPr lang="zh-CN" altLang="en-US" sz="2400">
                <a:solidFill>
                  <a:srgbClr val="000000"/>
                </a:solidFill>
                <a:latin typeface="微软雅黑" panose="020B0503020204020204" charset="-122"/>
                <a:ea typeface="微软雅黑" panose="020B0503020204020204" charset="-122"/>
              </a:rPr>
              <a:t>在词义上最主要的差别在于（ ）</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A </a:t>
            </a:r>
            <a:r>
              <a:rPr lang="zh-CN" altLang="en-US" sz="2400">
                <a:solidFill>
                  <a:srgbClr val="000000"/>
                </a:solidFill>
                <a:latin typeface="微软雅黑" panose="020B0503020204020204" charset="-122"/>
                <a:ea typeface="微软雅黑" panose="020B0503020204020204" charset="-122"/>
              </a:rPr>
              <a:t>理性意义不同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FF0000"/>
                </a:solidFill>
                <a:latin typeface="微软雅黑" panose="020B0503020204020204" charset="-122"/>
                <a:ea typeface="微软雅黑" panose="020B0503020204020204" charset="-122"/>
              </a:rPr>
              <a:t>B </a:t>
            </a:r>
            <a:r>
              <a:rPr lang="zh-CN" altLang="en-US" sz="2400">
                <a:solidFill>
                  <a:srgbClr val="FF0000"/>
                </a:solidFill>
                <a:latin typeface="微软雅黑" panose="020B0503020204020204" charset="-122"/>
                <a:ea typeface="微软雅黑" panose="020B0503020204020204" charset="-122"/>
              </a:rPr>
              <a:t>感情色彩不同</a:t>
            </a:r>
            <a:endParaRPr lang="zh-CN" altLang="en-US" sz="2400">
              <a:solidFill>
                <a:srgbClr val="FF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形象色彩不同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D </a:t>
            </a:r>
            <a:r>
              <a:rPr lang="zh-CN" altLang="en-US" sz="2400">
                <a:solidFill>
                  <a:srgbClr val="000000"/>
                </a:solidFill>
                <a:latin typeface="微软雅黑" panose="020B0503020204020204" charset="-122"/>
                <a:ea typeface="微软雅黑" panose="020B0503020204020204" charset="-122"/>
              </a:rPr>
              <a:t>语体色彩不同</a:t>
            </a:r>
            <a:endParaRPr lang="en-US" altLang="zh-CN" sz="2400">
              <a:solidFill>
                <a:srgbClr val="000000"/>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object 3"/>
          <p:cNvSpPr txBox="1">
            <a:spLocks noChangeArrowheads="1"/>
          </p:cNvSpPr>
          <p:nvPr/>
        </p:nvSpPr>
        <p:spPr bwMode="auto">
          <a:xfrm>
            <a:off x="827088" y="555625"/>
            <a:ext cx="8137525" cy="270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“行为”和“行径”在词义上最主要的差别在于（　）</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A:</a:t>
            </a:r>
            <a:r>
              <a:rPr lang="zh-CN" altLang="en-US" sz="2400">
                <a:latin typeface="微软雅黑" panose="020B0503020204020204" charset="-122"/>
                <a:ea typeface="微软雅黑" panose="020B0503020204020204" charset="-122"/>
                <a:cs typeface="微软雅黑" panose="020B0503020204020204" charset="-122"/>
              </a:rPr>
              <a:t>感情色彩不同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B:</a:t>
            </a:r>
            <a:r>
              <a:rPr lang="zh-CN" altLang="en-US" sz="2400">
                <a:latin typeface="微软雅黑" panose="020B0503020204020204" charset="-122"/>
                <a:ea typeface="微软雅黑" panose="020B0503020204020204" charset="-122"/>
                <a:cs typeface="微软雅黑" panose="020B0503020204020204" charset="-122"/>
              </a:rPr>
              <a:t>形象色彩不同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语体色彩不同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D:</a:t>
            </a:r>
            <a:r>
              <a:rPr lang="zh-CN" altLang="en-US" sz="2400">
                <a:latin typeface="微软雅黑" panose="020B0503020204020204" charset="-122"/>
                <a:ea typeface="微软雅黑" panose="020B0503020204020204" charset="-122"/>
                <a:cs typeface="微软雅黑" panose="020B0503020204020204" charset="-122"/>
              </a:rPr>
              <a:t>理性意义不同</a:t>
            </a:r>
            <a:endParaRPr lang="zh-CN" altLang="en-US" sz="240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object 3"/>
          <p:cNvSpPr txBox="1">
            <a:spLocks noChangeArrowheads="1"/>
          </p:cNvSpPr>
          <p:nvPr/>
        </p:nvSpPr>
        <p:spPr bwMode="auto">
          <a:xfrm>
            <a:off x="827088" y="555625"/>
            <a:ext cx="8137525" cy="3335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“行为”</a:t>
            </a:r>
            <a:r>
              <a:rPr lang="zh-CN" altLang="en-US" sz="2400">
                <a:solidFill>
                  <a:srgbClr val="FF0000"/>
                </a:solidFill>
                <a:latin typeface="微软雅黑" panose="020B0503020204020204" charset="-122"/>
                <a:ea typeface="微软雅黑" panose="020B0503020204020204" charset="-122"/>
                <a:cs typeface="微软雅黑" panose="020B0503020204020204" charset="-122"/>
              </a:rPr>
              <a:t>（中性）</a:t>
            </a:r>
            <a:r>
              <a:rPr lang="zh-CN" altLang="en-US" sz="2400">
                <a:latin typeface="微软雅黑" panose="020B0503020204020204" charset="-122"/>
                <a:ea typeface="微软雅黑" panose="020B0503020204020204" charset="-122"/>
                <a:cs typeface="微软雅黑" panose="020B0503020204020204" charset="-122"/>
              </a:rPr>
              <a:t>和“行径”</a:t>
            </a:r>
            <a:r>
              <a:rPr lang="zh-CN" altLang="en-US" sz="2400">
                <a:solidFill>
                  <a:srgbClr val="FF0000"/>
                </a:solidFill>
                <a:latin typeface="微软雅黑" panose="020B0503020204020204" charset="-122"/>
                <a:ea typeface="微软雅黑" panose="020B0503020204020204" charset="-122"/>
                <a:cs typeface="微软雅黑" panose="020B0503020204020204" charset="-122"/>
              </a:rPr>
              <a:t>（贬义）</a:t>
            </a:r>
            <a:r>
              <a:rPr lang="zh-CN" altLang="en-US" sz="2400">
                <a:latin typeface="微软雅黑" panose="020B0503020204020204" charset="-122"/>
                <a:ea typeface="微软雅黑" panose="020B0503020204020204" charset="-122"/>
                <a:cs typeface="微软雅黑" panose="020B0503020204020204" charset="-122"/>
              </a:rPr>
              <a:t>在词义上最主要的差别在于（　）</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solidFill>
                  <a:srgbClr val="FF0000"/>
                </a:solidFill>
                <a:latin typeface="微软雅黑" panose="020B0503020204020204" charset="-122"/>
                <a:ea typeface="微软雅黑" panose="020B0503020204020204" charset="-122"/>
                <a:cs typeface="微软雅黑" panose="020B0503020204020204" charset="-122"/>
              </a:rPr>
              <a:t>A:</a:t>
            </a:r>
            <a:r>
              <a:rPr lang="zh-CN" altLang="en-US" sz="2400">
                <a:solidFill>
                  <a:srgbClr val="FF0000"/>
                </a:solidFill>
                <a:latin typeface="微软雅黑" panose="020B0503020204020204" charset="-122"/>
                <a:ea typeface="微软雅黑" panose="020B0503020204020204" charset="-122"/>
                <a:cs typeface="微软雅黑" panose="020B0503020204020204" charset="-122"/>
              </a:rPr>
              <a:t>感情色彩不同</a:t>
            </a:r>
            <a:endParaRPr lang="zh-CN" altLang="en-US" sz="2400">
              <a:solidFill>
                <a:srgbClr val="FF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B:</a:t>
            </a:r>
            <a:r>
              <a:rPr lang="zh-CN" altLang="en-US" sz="2400">
                <a:latin typeface="微软雅黑" panose="020B0503020204020204" charset="-122"/>
                <a:ea typeface="微软雅黑" panose="020B0503020204020204" charset="-122"/>
                <a:cs typeface="微软雅黑" panose="020B0503020204020204" charset="-122"/>
              </a:rPr>
              <a:t>形象色彩不同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语体色彩不同</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D:</a:t>
            </a:r>
            <a:r>
              <a:rPr lang="zh-CN" altLang="en-US" sz="2400">
                <a:latin typeface="微软雅黑" panose="020B0503020204020204" charset="-122"/>
                <a:ea typeface="微软雅黑" panose="020B0503020204020204" charset="-122"/>
                <a:cs typeface="微软雅黑" panose="020B0503020204020204" charset="-122"/>
              </a:rPr>
              <a:t>理性意义不同</a:t>
            </a:r>
            <a:endParaRPr lang="zh-CN" altLang="en-US" sz="240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object 3"/>
          <p:cNvSpPr txBox="1">
            <a:spLocks noChangeArrowheads="1"/>
          </p:cNvSpPr>
          <p:nvPr/>
        </p:nvSpPr>
        <p:spPr bwMode="auto">
          <a:xfrm>
            <a:off x="833438" y="830263"/>
            <a:ext cx="7561262" cy="276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a:solidFill>
                  <a:srgbClr val="000000"/>
                </a:solidFill>
                <a:latin typeface="微软雅黑" panose="020B0503020204020204" charset="-122"/>
                <a:ea typeface="微软雅黑" panose="020B0503020204020204" charset="-122"/>
              </a:rPr>
              <a:t>“成立”“建立”这两个词的词义区别主要是（ ）</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A </a:t>
            </a:r>
            <a:r>
              <a:rPr lang="zh-CN" altLang="en-US" sz="2400">
                <a:solidFill>
                  <a:srgbClr val="000000"/>
                </a:solidFill>
                <a:latin typeface="微软雅黑" panose="020B0503020204020204" charset="-122"/>
                <a:ea typeface="微软雅黑" panose="020B0503020204020204" charset="-122"/>
              </a:rPr>
              <a:t>理性意义不同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B </a:t>
            </a:r>
            <a:r>
              <a:rPr lang="zh-CN" altLang="en-US" sz="2400">
                <a:solidFill>
                  <a:srgbClr val="000000"/>
                </a:solidFill>
                <a:latin typeface="微软雅黑" panose="020B0503020204020204" charset="-122"/>
                <a:ea typeface="微软雅黑" panose="020B0503020204020204" charset="-122"/>
              </a:rPr>
              <a:t>感情色彩不同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语体色彩不同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D </a:t>
            </a:r>
            <a:r>
              <a:rPr lang="zh-CN" altLang="en-US" sz="2400">
                <a:solidFill>
                  <a:srgbClr val="000000"/>
                </a:solidFill>
                <a:latin typeface="微软雅黑" panose="020B0503020204020204" charset="-122"/>
                <a:ea typeface="微软雅黑" panose="020B0503020204020204" charset="-122"/>
              </a:rPr>
              <a:t>形象色彩不同</a:t>
            </a:r>
            <a:endParaRPr lang="en-US" altLang="zh-CN" sz="2400">
              <a:solidFill>
                <a:srgbClr val="000000"/>
              </a:solidFill>
              <a:latin typeface="微软雅黑" panose="020B0503020204020204" charset="-122"/>
              <a:ea typeface="微软雅黑" panose="020B0503020204020204" charset="-122"/>
            </a:endParaRPr>
          </a:p>
        </p:txBody>
      </p:sp>
      <p:sp>
        <p:nvSpPr>
          <p:cNvPr id="142338" name="文本框 64"/>
          <p:cNvSpPr txBox="1">
            <a:spLocks noChangeArrowheads="1"/>
          </p:cNvSpPr>
          <p:nvPr/>
        </p:nvSpPr>
        <p:spPr bwMode="auto">
          <a:xfrm>
            <a:off x="1200150" y="322263"/>
            <a:ext cx="5667375"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pPr>
            <a:r>
              <a:rPr lang="zh-CN" altLang="en-US" sz="2400">
                <a:solidFill>
                  <a:srgbClr val="FFFFFF"/>
                </a:solidFill>
                <a:latin typeface="华文新魏" panose="02010800040101010101" pitchFamily="2" charset="-122"/>
                <a:ea typeface="华文新魏" panose="02010800040101010101" pitchFamily="2" charset="-122"/>
              </a:rPr>
              <a:t>随堂练 </a:t>
            </a:r>
            <a:endParaRPr lang="zh-CN" altLang="en-US" sz="2400">
              <a:solidFill>
                <a:srgbClr val="FFFFFF"/>
              </a:solidFill>
              <a:latin typeface="华文新魏" panose="02010800040101010101" pitchFamily="2" charset="-122"/>
              <a:ea typeface="华文新魏" panose="02010800040101010101" pitchFamily="2" charset="-122"/>
            </a:endParaRPr>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object 3"/>
          <p:cNvSpPr txBox="1">
            <a:spLocks noChangeArrowheads="1"/>
          </p:cNvSpPr>
          <p:nvPr/>
        </p:nvSpPr>
        <p:spPr bwMode="auto">
          <a:xfrm>
            <a:off x="900113" y="731838"/>
            <a:ext cx="7561262" cy="276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a:solidFill>
                  <a:srgbClr val="000000"/>
                </a:solidFill>
                <a:latin typeface="微软雅黑" panose="020B0503020204020204" charset="-122"/>
                <a:ea typeface="微软雅黑" panose="020B0503020204020204" charset="-122"/>
              </a:rPr>
              <a:t>“成立”“建立”这两个词的词义区别主要是（ ）</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FF0000"/>
                </a:solidFill>
                <a:latin typeface="微软雅黑" panose="020B0503020204020204" charset="-122"/>
                <a:ea typeface="微软雅黑" panose="020B0503020204020204" charset="-122"/>
              </a:rPr>
              <a:t>A </a:t>
            </a:r>
            <a:r>
              <a:rPr lang="zh-CN" altLang="en-US" sz="2400">
                <a:solidFill>
                  <a:srgbClr val="FF0000"/>
                </a:solidFill>
                <a:latin typeface="微软雅黑" panose="020B0503020204020204" charset="-122"/>
                <a:ea typeface="微软雅黑" panose="020B0503020204020204" charset="-122"/>
              </a:rPr>
              <a:t>理性意义不同</a:t>
            </a:r>
            <a:endParaRPr lang="zh-CN" altLang="en-US" sz="2400">
              <a:solidFill>
                <a:srgbClr val="FF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B </a:t>
            </a:r>
            <a:r>
              <a:rPr lang="zh-CN" altLang="en-US" sz="2400">
                <a:solidFill>
                  <a:srgbClr val="000000"/>
                </a:solidFill>
                <a:latin typeface="微软雅黑" panose="020B0503020204020204" charset="-122"/>
                <a:ea typeface="微软雅黑" panose="020B0503020204020204" charset="-122"/>
              </a:rPr>
              <a:t>感情色彩不同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语体色彩不同</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D </a:t>
            </a:r>
            <a:r>
              <a:rPr lang="zh-CN" altLang="en-US" sz="2400">
                <a:solidFill>
                  <a:srgbClr val="000000"/>
                </a:solidFill>
                <a:latin typeface="微软雅黑" panose="020B0503020204020204" charset="-122"/>
                <a:ea typeface="微软雅黑" panose="020B0503020204020204" charset="-122"/>
              </a:rPr>
              <a:t>形象色彩不同</a:t>
            </a:r>
            <a:endParaRPr lang="en-US" altLang="zh-CN" sz="2400">
              <a:solidFill>
                <a:srgbClr val="000000"/>
              </a:solidFill>
              <a:latin typeface="微软雅黑" panose="020B0503020204020204" charset="-122"/>
              <a:ea typeface="微软雅黑" panose="020B0503020204020204" charset="-122"/>
            </a:endParaRPr>
          </a:p>
        </p:txBody>
      </p:sp>
      <p:sp>
        <p:nvSpPr>
          <p:cNvPr id="143362" name="文本框 64"/>
          <p:cNvSpPr txBox="1">
            <a:spLocks noChangeArrowheads="1"/>
          </p:cNvSpPr>
          <p:nvPr/>
        </p:nvSpPr>
        <p:spPr bwMode="auto">
          <a:xfrm>
            <a:off x="1200150" y="322263"/>
            <a:ext cx="5667375" cy="42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pPr>
            <a:r>
              <a:rPr lang="zh-CN" altLang="en-US" sz="2400">
                <a:solidFill>
                  <a:srgbClr val="FFFFFF"/>
                </a:solidFill>
                <a:latin typeface="华文新魏" panose="02010800040101010101" pitchFamily="2" charset="-122"/>
                <a:ea typeface="华文新魏" panose="02010800040101010101" pitchFamily="2" charset="-122"/>
              </a:rPr>
              <a:t>随堂练 </a:t>
            </a:r>
            <a:endParaRPr lang="zh-CN" altLang="en-US" sz="2400">
              <a:solidFill>
                <a:srgbClr val="FFFFFF"/>
              </a:solidFill>
              <a:latin typeface="华文新魏" panose="02010800040101010101" pitchFamily="2" charset="-122"/>
              <a:ea typeface="华文新魏" panose="02010800040101010101" pitchFamily="2" charset="-122"/>
            </a:endParaRPr>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7" name="object 3"/>
          <p:cNvSpPr txBox="1">
            <a:spLocks noChangeArrowheads="1"/>
          </p:cNvSpPr>
          <p:nvPr/>
        </p:nvSpPr>
        <p:spPr bwMode="auto">
          <a:xfrm>
            <a:off x="971550" y="411163"/>
            <a:ext cx="8640763" cy="2709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多义词的多个意义中，最常用最主要的意义叫做（ ）</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A:</a:t>
            </a:r>
            <a:r>
              <a:rPr lang="zh-CN" altLang="en-US" sz="2400">
                <a:latin typeface="微软雅黑" panose="020B0503020204020204" charset="-122"/>
                <a:ea typeface="微软雅黑" panose="020B0503020204020204" charset="-122"/>
                <a:cs typeface="微软雅黑" panose="020B0503020204020204" charset="-122"/>
              </a:rPr>
              <a:t>本义</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B:</a:t>
            </a:r>
            <a:r>
              <a:rPr lang="zh-CN" altLang="en-US" sz="2400">
                <a:latin typeface="微软雅黑" panose="020B0503020204020204" charset="-122"/>
                <a:ea typeface="微软雅黑" panose="020B0503020204020204" charset="-122"/>
                <a:cs typeface="微软雅黑" panose="020B0503020204020204" charset="-122"/>
              </a:rPr>
              <a:t>基本义</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派生义</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D:</a:t>
            </a:r>
            <a:r>
              <a:rPr lang="zh-CN" altLang="en-US" sz="2400">
                <a:latin typeface="微软雅黑" panose="020B0503020204020204" charset="-122"/>
                <a:ea typeface="微软雅黑" panose="020B0503020204020204" charset="-122"/>
                <a:cs typeface="微软雅黑" panose="020B0503020204020204" charset="-122"/>
              </a:rPr>
              <a:t>引申义</a:t>
            </a:r>
            <a:endParaRPr lang="zh-CN" altLang="en-US" sz="240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1" name="object 3"/>
          <p:cNvSpPr txBox="1">
            <a:spLocks noChangeArrowheads="1"/>
          </p:cNvSpPr>
          <p:nvPr/>
        </p:nvSpPr>
        <p:spPr bwMode="auto">
          <a:xfrm>
            <a:off x="971550" y="411163"/>
            <a:ext cx="8640763" cy="271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多义词的多个意义中，最常用最主要的意义叫做（ ）</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A:</a:t>
            </a:r>
            <a:r>
              <a:rPr lang="zh-CN" altLang="en-US" sz="2400">
                <a:latin typeface="微软雅黑" panose="020B0503020204020204" charset="-122"/>
                <a:ea typeface="微软雅黑" panose="020B0503020204020204" charset="-122"/>
                <a:cs typeface="微软雅黑" panose="020B0503020204020204" charset="-122"/>
              </a:rPr>
              <a:t>本义</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solidFill>
                  <a:srgbClr val="FF0000"/>
                </a:solidFill>
                <a:latin typeface="微软雅黑" panose="020B0503020204020204" charset="-122"/>
                <a:ea typeface="微软雅黑" panose="020B0503020204020204" charset="-122"/>
                <a:cs typeface="微软雅黑" panose="020B0503020204020204" charset="-122"/>
              </a:rPr>
              <a:t>B:</a:t>
            </a:r>
            <a:r>
              <a:rPr lang="zh-CN" altLang="en-US" sz="2400">
                <a:solidFill>
                  <a:srgbClr val="FF0000"/>
                </a:solidFill>
                <a:latin typeface="微软雅黑" panose="020B0503020204020204" charset="-122"/>
                <a:ea typeface="微软雅黑" panose="020B0503020204020204" charset="-122"/>
                <a:cs typeface="微软雅黑" panose="020B0503020204020204" charset="-122"/>
              </a:rPr>
              <a:t>基本义</a:t>
            </a:r>
            <a:endParaRPr lang="zh-CN" altLang="en-US" sz="2400">
              <a:solidFill>
                <a:srgbClr val="FF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派生义</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D:</a:t>
            </a:r>
            <a:r>
              <a:rPr lang="zh-CN" altLang="en-US" sz="2400">
                <a:latin typeface="微软雅黑" panose="020B0503020204020204" charset="-122"/>
                <a:ea typeface="微软雅黑" panose="020B0503020204020204" charset="-122"/>
                <a:cs typeface="微软雅黑" panose="020B0503020204020204" charset="-122"/>
              </a:rPr>
              <a:t>引申义</a:t>
            </a:r>
            <a:endParaRPr lang="zh-CN" altLang="en-US" sz="240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5" name="object 3"/>
          <p:cNvSpPr txBox="1">
            <a:spLocks noChangeArrowheads="1"/>
          </p:cNvSpPr>
          <p:nvPr/>
        </p:nvSpPr>
        <p:spPr bwMode="auto">
          <a:xfrm>
            <a:off x="900113" y="627063"/>
            <a:ext cx="8640762" cy="283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a:solidFill>
                  <a:srgbClr val="000000"/>
                </a:solidFill>
                <a:latin typeface="微软雅黑" panose="020B0503020204020204" charset="-122"/>
                <a:ea typeface="微软雅黑" panose="020B0503020204020204" charset="-122"/>
              </a:rPr>
              <a:t>下列词语中，现代汉语基本义与其本义一致的是（ ）</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A </a:t>
            </a:r>
            <a:r>
              <a:rPr lang="zh-CN" altLang="en-US" sz="2400">
                <a:solidFill>
                  <a:srgbClr val="000000"/>
                </a:solidFill>
                <a:latin typeface="微软雅黑" panose="020B0503020204020204" charset="-122"/>
                <a:ea typeface="微软雅黑" panose="020B0503020204020204" charset="-122"/>
              </a:rPr>
              <a:t>羊</a:t>
            </a:r>
            <a:r>
              <a:rPr lang="en-US" altLang="zh-CN" sz="2400">
                <a:solidFill>
                  <a:srgbClr val="000000"/>
                </a:solidFill>
                <a:latin typeface="微软雅黑" panose="020B0503020204020204" charset="-122"/>
                <a:ea typeface="微软雅黑" panose="020B0503020204020204" charset="-122"/>
              </a:rPr>
              <a:t>                     </a:t>
            </a:r>
            <a:endParaRPr lang="en-US" altLang="zh-CN"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B </a:t>
            </a:r>
            <a:r>
              <a:rPr lang="zh-CN" altLang="en-US" sz="2400">
                <a:solidFill>
                  <a:srgbClr val="000000"/>
                </a:solidFill>
                <a:latin typeface="微软雅黑" panose="020B0503020204020204" charset="-122"/>
                <a:ea typeface="微软雅黑" panose="020B0503020204020204" charset="-122"/>
              </a:rPr>
              <a:t>兵</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字                     </a:t>
            </a:r>
            <a:endParaRPr lang="en-US" altLang="zh-CN"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D </a:t>
            </a:r>
            <a:r>
              <a:rPr lang="zh-CN" altLang="en-US" sz="2400">
                <a:solidFill>
                  <a:srgbClr val="000000"/>
                </a:solidFill>
                <a:latin typeface="微软雅黑" panose="020B0503020204020204" charset="-122"/>
                <a:ea typeface="微软雅黑" panose="020B0503020204020204" charset="-122"/>
              </a:rPr>
              <a:t>向</a:t>
            </a:r>
            <a:endParaRPr lang="zh-CN" altLang="en-US" sz="2400">
              <a:solidFill>
                <a:srgbClr val="000000"/>
              </a:solidFill>
              <a:latin typeface="微软雅黑" panose="020B0503020204020204" charset="-122"/>
              <a:ea typeface="微软雅黑" panose="020B0503020204020204" charset="-122"/>
            </a:endParaRPr>
          </a:p>
        </p:txBody>
      </p:sp>
      <p:sp>
        <p:nvSpPr>
          <p:cNvPr id="3" name="矩形 5"/>
          <p:cNvSpPr>
            <a:spLocks noChangeArrowheads="1"/>
          </p:cNvSpPr>
          <p:nvPr/>
        </p:nvSpPr>
        <p:spPr bwMode="auto">
          <a:xfrm>
            <a:off x="-107950" y="-90488"/>
            <a:ext cx="31337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en-US" altLang="zh-CN" smtClean="0">
                <a:solidFill>
                  <a:schemeClr val="bg1">
                    <a:lumMod val="65000"/>
                  </a:schemeClr>
                </a:solidFill>
                <a:latin typeface="Helvetica Neue For Number" charset="0"/>
              </a:rPr>
              <a:t>5.2.3 </a:t>
            </a:r>
            <a:r>
              <a:rPr lang="zh-CN" altLang="en-US" dirty="0" smtClean="0">
                <a:solidFill>
                  <a:schemeClr val="bg1">
                    <a:lumMod val="65000"/>
                  </a:schemeClr>
                </a:solidFill>
                <a:latin typeface="Helvetica Neue For Number" charset="0"/>
              </a:rPr>
              <a:t>三、词典和词语的释义 </a:t>
            </a:r>
            <a:endParaRPr lang="zh-CN" altLang="en-US" dirty="0" smtClean="0">
              <a:solidFill>
                <a:schemeClr val="bg1">
                  <a:lumMod val="65000"/>
                </a:schemeClr>
              </a:solidFill>
            </a:endParaRPr>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09" name="object 3"/>
          <p:cNvSpPr txBox="1">
            <a:spLocks noChangeArrowheads="1"/>
          </p:cNvSpPr>
          <p:nvPr/>
        </p:nvSpPr>
        <p:spPr bwMode="auto">
          <a:xfrm>
            <a:off x="900113" y="627063"/>
            <a:ext cx="8064500" cy="3954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11906" rIns="0" bIns="0">
            <a:spAutoFit/>
          </a:bodyPr>
          <a:lstStyle>
            <a:lvl1pPr marL="9525">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ts val="100"/>
              </a:spcBef>
            </a:pPr>
            <a:r>
              <a:rPr lang="zh-CN" altLang="en-US" sz="2400">
                <a:solidFill>
                  <a:srgbClr val="000000"/>
                </a:solidFill>
                <a:latin typeface="微软雅黑" panose="020B0503020204020204" charset="-122"/>
                <a:ea typeface="微软雅黑" panose="020B0503020204020204" charset="-122"/>
              </a:rPr>
              <a:t>下列词语中，现代汉语基本义与其本义一致的是（ ）</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C00000"/>
                </a:solidFill>
                <a:latin typeface="微软雅黑" panose="020B0503020204020204" charset="-122"/>
                <a:ea typeface="微软雅黑" panose="020B0503020204020204" charset="-122"/>
              </a:rPr>
              <a:t>A </a:t>
            </a:r>
            <a:r>
              <a:rPr lang="zh-CN" altLang="en-US" sz="2400">
                <a:solidFill>
                  <a:srgbClr val="C00000"/>
                </a:solidFill>
                <a:latin typeface="微软雅黑" panose="020B0503020204020204" charset="-122"/>
                <a:ea typeface="微软雅黑" panose="020B0503020204020204" charset="-122"/>
              </a:rPr>
              <a:t>羊</a:t>
            </a:r>
            <a:r>
              <a:rPr lang="en-US" altLang="zh-CN" sz="2400">
                <a:solidFill>
                  <a:srgbClr val="C00000"/>
                </a:solidFill>
                <a:latin typeface="微软雅黑" panose="020B0503020204020204" charset="-122"/>
                <a:ea typeface="微软雅黑" panose="020B0503020204020204" charset="-122"/>
              </a:rPr>
              <a:t>                     </a:t>
            </a:r>
            <a:endParaRPr lang="en-US" altLang="zh-CN" sz="2400">
              <a:solidFill>
                <a:srgbClr val="C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B </a:t>
            </a:r>
            <a:r>
              <a:rPr lang="zh-CN" altLang="en-US" sz="2400">
                <a:solidFill>
                  <a:srgbClr val="000000"/>
                </a:solidFill>
                <a:latin typeface="微软雅黑" panose="020B0503020204020204" charset="-122"/>
                <a:ea typeface="微软雅黑" panose="020B0503020204020204" charset="-122"/>
              </a:rPr>
              <a:t>兵</a:t>
            </a:r>
            <a:r>
              <a:rPr lang="en-US" altLang="zh-CN" sz="2400">
                <a:solidFill>
                  <a:srgbClr val="000000"/>
                </a:solidFill>
                <a:latin typeface="微软雅黑" panose="020B0503020204020204" charset="-122"/>
                <a:ea typeface="微软雅黑" panose="020B0503020204020204" charset="-122"/>
              </a:rPr>
              <a:t>——</a:t>
            </a:r>
            <a:r>
              <a:rPr lang="zh-CN" altLang="en-US" sz="2400">
                <a:solidFill>
                  <a:srgbClr val="000000"/>
                </a:solidFill>
                <a:latin typeface="微软雅黑" panose="020B0503020204020204" charset="-122"/>
                <a:ea typeface="微软雅黑" panose="020B0503020204020204" charset="-122"/>
              </a:rPr>
              <a:t>（本：武器；基本：士兵）</a:t>
            </a:r>
            <a:endParaRPr lang="zh-CN" altLang="en-US"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C </a:t>
            </a:r>
            <a:r>
              <a:rPr lang="zh-CN" altLang="en-US" sz="2400">
                <a:solidFill>
                  <a:srgbClr val="000000"/>
                </a:solidFill>
                <a:latin typeface="微软雅黑" panose="020B0503020204020204" charset="-122"/>
                <a:ea typeface="微软雅黑" panose="020B0503020204020204" charset="-122"/>
              </a:rPr>
              <a:t>字</a:t>
            </a:r>
            <a:r>
              <a:rPr lang="en-US" altLang="zh-CN" sz="2400">
                <a:solidFill>
                  <a:srgbClr val="000000"/>
                </a:solidFill>
                <a:latin typeface="微软雅黑" panose="020B0503020204020204" charset="-122"/>
                <a:ea typeface="微软雅黑" panose="020B0503020204020204" charset="-122"/>
              </a:rPr>
              <a:t>——</a:t>
            </a:r>
            <a:r>
              <a:rPr lang="zh-CN" altLang="en-US" sz="2400">
                <a:solidFill>
                  <a:srgbClr val="000000"/>
                </a:solidFill>
                <a:latin typeface="微软雅黑" panose="020B0503020204020204" charset="-122"/>
                <a:ea typeface="微软雅黑" panose="020B0503020204020204" charset="-122"/>
              </a:rPr>
              <a:t>（本：孕育后代；基本：文字）                     </a:t>
            </a:r>
            <a:endParaRPr lang="en-US" altLang="zh-CN" sz="2400">
              <a:solidFill>
                <a:srgbClr val="000000"/>
              </a:solidFill>
              <a:latin typeface="微软雅黑" panose="020B0503020204020204" charset="-122"/>
              <a:ea typeface="微软雅黑" panose="020B0503020204020204" charset="-122"/>
            </a:endParaRPr>
          </a:p>
          <a:p>
            <a:pPr eaLnBrk="1" hangingPunct="1">
              <a:lnSpc>
                <a:spcPct val="150000"/>
              </a:lnSpc>
              <a:spcBef>
                <a:spcPts val="100"/>
              </a:spcBef>
            </a:pPr>
            <a:r>
              <a:rPr lang="en-US" altLang="zh-CN" sz="2400">
                <a:solidFill>
                  <a:srgbClr val="000000"/>
                </a:solidFill>
                <a:latin typeface="微软雅黑" panose="020B0503020204020204" charset="-122"/>
                <a:ea typeface="微软雅黑" panose="020B0503020204020204" charset="-122"/>
              </a:rPr>
              <a:t>D </a:t>
            </a:r>
            <a:r>
              <a:rPr lang="zh-CN" altLang="en-US" sz="2400">
                <a:solidFill>
                  <a:srgbClr val="000000"/>
                </a:solidFill>
                <a:latin typeface="微软雅黑" panose="020B0503020204020204" charset="-122"/>
                <a:ea typeface="微软雅黑" panose="020B0503020204020204" charset="-122"/>
              </a:rPr>
              <a:t>向</a:t>
            </a:r>
            <a:r>
              <a:rPr lang="en-US" altLang="zh-CN" sz="2400">
                <a:solidFill>
                  <a:srgbClr val="000000"/>
                </a:solidFill>
                <a:latin typeface="微软雅黑" panose="020B0503020204020204" charset="-122"/>
                <a:ea typeface="微软雅黑" panose="020B0503020204020204" charset="-122"/>
              </a:rPr>
              <a:t>——</a:t>
            </a:r>
            <a:r>
              <a:rPr lang="zh-CN" altLang="en-US" sz="2400">
                <a:solidFill>
                  <a:srgbClr val="000000"/>
                </a:solidFill>
                <a:latin typeface="微软雅黑" panose="020B0503020204020204" charset="-122"/>
                <a:ea typeface="微软雅黑" panose="020B0503020204020204" charset="-122"/>
                <a:cs typeface="微软雅黑" panose="020B0503020204020204" charset="-122"/>
              </a:rPr>
              <a:t>（本：</a:t>
            </a:r>
            <a:r>
              <a:rPr lang="zh-CN" altLang="en-US" sz="2400">
                <a:latin typeface="微软雅黑" panose="020B0503020204020204" charset="-122"/>
                <a:ea typeface="微软雅黑" panose="020B0503020204020204" charset="-122"/>
                <a:cs typeface="微软雅黑" panose="020B0503020204020204" charset="-122"/>
              </a:rPr>
              <a:t>朝北开的窗户；基本：方向）</a:t>
            </a:r>
            <a:endParaRPr lang="en-US" altLang="zh-CN" sz="2400">
              <a:solidFill>
                <a:srgbClr val="000000"/>
              </a:solidFill>
              <a:latin typeface="微软雅黑" panose="020B0503020204020204" charset="-122"/>
              <a:ea typeface="微软雅黑" panose="020B0503020204020204" charset="-122"/>
              <a:cs typeface="微软雅黑" panose="020B0503020204020204" charset="-122"/>
            </a:endParaRPr>
          </a:p>
          <a:p>
            <a:pPr eaLnBrk="1" hangingPunct="1">
              <a:spcBef>
                <a:spcPts val="100"/>
              </a:spcBef>
            </a:pPr>
            <a:r>
              <a:rPr lang="zh-CN" altLang="en-US" b="1">
                <a:latin typeface="楷体" panose="02010609060101010101" charset="-122"/>
                <a:ea typeface="楷体" panose="02010609060101010101" charset="-122"/>
                <a:cs typeface="楷体" panose="02010609060101010101" charset="-122"/>
              </a:rPr>
              <a:t>解析：</a:t>
            </a:r>
            <a:r>
              <a:rPr lang="zh-CN" altLang="en-US">
                <a:latin typeface="楷体" panose="02010609060101010101" charset="-122"/>
                <a:ea typeface="楷体" panose="02010609060101010101" charset="-122"/>
                <a:cs typeface="楷体" panose="02010609060101010101" charset="-122"/>
              </a:rPr>
              <a:t>多义词多义和本义可能</a:t>
            </a:r>
            <a:r>
              <a:rPr lang="en-US" altLang="zh-CN">
                <a:latin typeface="楷体" panose="02010609060101010101" charset="-122"/>
                <a:ea typeface="楷体" panose="02010609060101010101" charset="-122"/>
                <a:cs typeface="楷体" panose="02010609060101010101" charset="-122"/>
              </a:rPr>
              <a:t>—</a:t>
            </a:r>
            <a:r>
              <a:rPr lang="zh-CN" altLang="en-US">
                <a:latin typeface="楷体" panose="02010609060101010101" charset="-122"/>
                <a:ea typeface="楷体" panose="02010609060101010101" charset="-122"/>
                <a:cs typeface="楷体" panose="02010609060101010101" charset="-122"/>
              </a:rPr>
              <a:t>致，也可能不一致：多义词的多个意义中，总有一个是某个时期最常用最主要的，这个意义叫基本义。词的本义和基本义可能是一致的，也可能是不一致的。</a:t>
            </a:r>
            <a:r>
              <a:rPr lang="zh-CN" altLang="en-US">
                <a:solidFill>
                  <a:srgbClr val="C00000"/>
                </a:solidFill>
                <a:latin typeface="楷体" panose="02010609060101010101" charset="-122"/>
                <a:ea typeface="楷体" panose="02010609060101010101" charset="-122"/>
                <a:cs typeface="楷体" panose="02010609060101010101" charset="-122"/>
              </a:rPr>
              <a:t>比如“羊”的本义和基本义都是指一种哺乳动物，它的本义和基本义一致。</a:t>
            </a:r>
            <a:endParaRPr lang="zh-CN" altLang="en-US">
              <a:solidFill>
                <a:srgbClr val="C00000"/>
              </a:solidFill>
              <a:latin typeface="楷体" panose="02010609060101010101" charset="-122"/>
              <a:ea typeface="楷体" panose="02010609060101010101" charset="-122"/>
              <a:cs typeface="楷体" panose="02010609060101010101" charset="-122"/>
            </a:endParaRPr>
          </a:p>
        </p:txBody>
      </p:sp>
      <p:sp>
        <p:nvSpPr>
          <p:cNvPr id="3" name="矩形 5"/>
          <p:cNvSpPr>
            <a:spLocks noChangeArrowheads="1"/>
          </p:cNvSpPr>
          <p:nvPr/>
        </p:nvSpPr>
        <p:spPr bwMode="auto">
          <a:xfrm>
            <a:off x="-107950" y="-90488"/>
            <a:ext cx="31337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en-US" altLang="zh-CN" smtClean="0">
                <a:solidFill>
                  <a:schemeClr val="bg1">
                    <a:lumMod val="65000"/>
                  </a:schemeClr>
                </a:solidFill>
                <a:latin typeface="Helvetica Neue For Number" charset="0"/>
              </a:rPr>
              <a:t>5.2.3 </a:t>
            </a:r>
            <a:r>
              <a:rPr lang="zh-CN" altLang="en-US" dirty="0" smtClean="0">
                <a:solidFill>
                  <a:schemeClr val="bg1">
                    <a:lumMod val="65000"/>
                  </a:schemeClr>
                </a:solidFill>
                <a:latin typeface="Helvetica Neue For Number" charset="0"/>
              </a:rPr>
              <a:t>三、词典和词语的释义 </a:t>
            </a:r>
            <a:endParaRPr lang="zh-CN" altLang="en-US" dirty="0" smtClean="0">
              <a:solidFill>
                <a:schemeClr val="bg1">
                  <a:lumMod val="65000"/>
                </a:schemeClr>
              </a:solidFill>
            </a:endParaRPr>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5" name="文本框 1"/>
          <p:cNvSpPr txBox="1">
            <a:spLocks noChangeArrowheads="1"/>
          </p:cNvSpPr>
          <p:nvPr/>
        </p:nvSpPr>
        <p:spPr bwMode="auto">
          <a:xfrm>
            <a:off x="833438" y="771525"/>
            <a:ext cx="7626350" cy="279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fontAlgn="t">
              <a:lnSpc>
                <a:spcPct val="150000"/>
              </a:lnSpc>
            </a:pPr>
            <a:r>
              <a:rPr lang="zh-CN" altLang="en-US" sz="2400">
                <a:latin typeface="微软雅黑" panose="020B0503020204020204" charset="-122"/>
                <a:ea typeface="微软雅黑" panose="020B0503020204020204" charset="-122"/>
                <a:cs typeface="微软雅黑" panose="020B0503020204020204" charset="-122"/>
              </a:rPr>
              <a:t>下列词语，属于相对反义词的一组是（  ）</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A:</a:t>
            </a:r>
            <a:r>
              <a:rPr lang="zh-CN" altLang="en-US" sz="2400">
                <a:latin typeface="微软雅黑" panose="020B0503020204020204" charset="-122"/>
                <a:ea typeface="微软雅黑" panose="020B0503020204020204" charset="-122"/>
                <a:cs typeface="微软雅黑" panose="020B0503020204020204" charset="-122"/>
              </a:rPr>
              <a:t>必然</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偶然</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B:</a:t>
            </a:r>
            <a:r>
              <a:rPr lang="zh-CN" altLang="en-US" sz="2400">
                <a:latin typeface="微软雅黑" panose="020B0503020204020204" charset="-122"/>
                <a:ea typeface="微软雅黑" panose="020B0503020204020204" charset="-122"/>
                <a:cs typeface="微软雅黑" panose="020B0503020204020204" charset="-122"/>
              </a:rPr>
              <a:t>萧条</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繁荣</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C:</a:t>
            </a:r>
            <a:r>
              <a:rPr lang="zh-CN" altLang="en-US" sz="2400">
                <a:latin typeface="微软雅黑" panose="020B0503020204020204" charset="-122"/>
                <a:ea typeface="微软雅黑" panose="020B0503020204020204" charset="-122"/>
                <a:cs typeface="微软雅黑" panose="020B0503020204020204" charset="-122"/>
              </a:rPr>
              <a:t>整体</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部分    </a:t>
            </a:r>
            <a:endParaRPr lang="zh-CN" altLang="en-US" sz="240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a:latin typeface="微软雅黑" panose="020B0503020204020204" charset="-122"/>
                <a:ea typeface="微软雅黑" panose="020B0503020204020204" charset="-122"/>
                <a:cs typeface="微软雅黑" panose="020B0503020204020204" charset="-122"/>
              </a:rPr>
              <a:t>D:</a:t>
            </a:r>
            <a:r>
              <a:rPr lang="zh-CN" altLang="en-US" sz="2400">
                <a:latin typeface="微软雅黑" panose="020B0503020204020204" charset="-122"/>
                <a:ea typeface="微软雅黑" panose="020B0503020204020204" charset="-122"/>
                <a:cs typeface="微软雅黑" panose="020B0503020204020204" charset="-122"/>
              </a:rPr>
              <a:t>出席</a:t>
            </a:r>
            <a:r>
              <a:rPr lang="en-US" altLang="zh-CN" sz="2400">
                <a:latin typeface="微软雅黑" panose="020B0503020204020204" charset="-122"/>
                <a:ea typeface="微软雅黑" panose="020B0503020204020204" charset="-122"/>
                <a:cs typeface="微软雅黑" panose="020B0503020204020204" charset="-122"/>
              </a:rPr>
              <a:t>—</a:t>
            </a:r>
            <a:r>
              <a:rPr lang="zh-CN" altLang="en-US" sz="2400">
                <a:latin typeface="微软雅黑" panose="020B0503020204020204" charset="-122"/>
                <a:ea typeface="微软雅黑" panose="020B0503020204020204" charset="-122"/>
                <a:cs typeface="微软雅黑" panose="020B0503020204020204" charset="-122"/>
              </a:rPr>
              <a:t>缺席</a:t>
            </a:r>
            <a:endParaRPr lang="zh-CN" altLang="en-US" sz="240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tags/tag1.xml><?xml version="1.0" encoding="utf-8"?>
<p:tagLst xmlns:p="http://schemas.openxmlformats.org/presentationml/2006/main">
  <p:tag name="KSO_WM_TAG_VERSION" val="1.0"/>
  <p:tag name="KSO_WM_TEMPLATE_CATEGORY" val="custom"/>
  <p:tag name="KSO_WM_TEMPLATE_INDEX" val="20184553"/>
</p:tagLst>
</file>

<file path=ppt/tags/tag2.xml><?xml version="1.0" encoding="utf-8"?>
<p:tagLst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6、10、14、20、26、27、28、29、31"/>
</p:tagLst>
</file>

<file path=ppt/theme/theme1.xml><?xml version="1.0" encoding="utf-8"?>
<a:theme xmlns:a="http://schemas.openxmlformats.org/drawingml/2006/main" name="1_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_Office 主题">
  <a:themeElements>
    <a:clrScheme name="自定义 214">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10492</Words>
  <Application>WPS 演示</Application>
  <PresentationFormat>全屏显示(16:9)</PresentationFormat>
  <Paragraphs>922</Paragraphs>
  <Slides>128</Slides>
  <Notes>32</Notes>
  <HiddenSlides>0</HiddenSlides>
  <MMClips>0</MMClips>
  <ScaleCrop>false</ScaleCrop>
  <HeadingPairs>
    <vt:vector size="6" baseType="variant">
      <vt:variant>
        <vt:lpstr>已用的字体</vt:lpstr>
      </vt:variant>
      <vt:variant>
        <vt:i4>21</vt:i4>
      </vt:variant>
      <vt:variant>
        <vt:lpstr>主题</vt:lpstr>
      </vt:variant>
      <vt:variant>
        <vt:i4>2</vt:i4>
      </vt:variant>
      <vt:variant>
        <vt:lpstr>幻灯片标题</vt:lpstr>
      </vt:variant>
      <vt:variant>
        <vt:i4>128</vt:i4>
      </vt:variant>
    </vt:vector>
  </HeadingPairs>
  <TitlesOfParts>
    <vt:vector size="151" baseType="lpstr">
      <vt:lpstr>Arial</vt:lpstr>
      <vt:lpstr>宋体</vt:lpstr>
      <vt:lpstr>Wingdings</vt:lpstr>
      <vt:lpstr>微软雅黑</vt:lpstr>
      <vt:lpstr>黑体</vt:lpstr>
      <vt:lpstr>Lantinghei SC Demibold</vt:lpstr>
      <vt:lpstr>楷体</vt:lpstr>
      <vt:lpstr>方正清刻本悦宋简体</vt:lpstr>
      <vt:lpstr>Century Gothic</vt:lpstr>
      <vt:lpstr>Palatino Linotype</vt:lpstr>
      <vt:lpstr>Courier New</vt:lpstr>
      <vt:lpstr>华文中宋</vt:lpstr>
      <vt:lpstr>华文新魏</vt:lpstr>
      <vt:lpstr>Arial Unicode MS</vt:lpstr>
      <vt:lpstr>Calibri</vt:lpstr>
      <vt:lpstr>GWGATR+ç­çº¿</vt:lpstr>
      <vt:lpstr>Segoe Print</vt:lpstr>
      <vt:lpstr>Helvetica Neue For Number</vt:lpstr>
      <vt:lpstr>Helvetica Neue For Number</vt:lpstr>
      <vt:lpstr>方正清刻本悦宋简体</vt:lpstr>
      <vt:lpstr>STZhongsong</vt:lpstr>
      <vt:lpstr>1_默认设计模板</vt:lpstr>
      <vt:lpstr>5_Office 主题</vt:lpstr>
      <vt:lpstr>PowerPoint 演示文稿</vt:lpstr>
      <vt:lpstr>PowerPoint 演示文稿</vt:lpstr>
      <vt:lpstr>PowerPoint 演示文稿</vt:lpstr>
      <vt:lpstr>PowerPoint 演示文稿</vt:lpstr>
      <vt:lpstr>PowerPoint 演示文稿</vt:lpstr>
      <vt:lpstr>关于教材</vt:lpstr>
      <vt:lpstr>关于考试题型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语言学概论</dc:title>
  <dc:creator>jh</dc:creator>
  <cp:lastModifiedBy>1</cp:lastModifiedBy>
  <cp:revision>218</cp:revision>
  <cp:lastPrinted>2020-08-11T10:39:00Z</cp:lastPrinted>
  <dcterms:created xsi:type="dcterms:W3CDTF">2018-02-05T05:57:00Z</dcterms:created>
  <dcterms:modified xsi:type="dcterms:W3CDTF">2021-03-11T05:18:55Z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2052-11.1.0.10000</vt:lpwstr>
  </property>
  <property fmtid="{D5CDD505-2E9C-101B-9397-08002B2CF9AE}" pid="3" name="KSORubyTemplateID">
    <vt:lpwstr>2</vt:lpwstr>
  </property>
</Properties>
</file>